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0"/>
  </p:notesMasterIdLst>
  <p:handoutMasterIdLst>
    <p:handoutMasterId r:id="rId31"/>
  </p:handoutMasterIdLst>
  <p:sldIdLst>
    <p:sldId id="300" r:id="rId2"/>
    <p:sldId id="261" r:id="rId3"/>
    <p:sldId id="360" r:id="rId4"/>
    <p:sldId id="303" r:id="rId5"/>
    <p:sldId id="361" r:id="rId6"/>
    <p:sldId id="363" r:id="rId7"/>
    <p:sldId id="364" r:id="rId8"/>
    <p:sldId id="390" r:id="rId9"/>
    <p:sldId id="389" r:id="rId10"/>
    <p:sldId id="391" r:id="rId11"/>
    <p:sldId id="392" r:id="rId12"/>
    <p:sldId id="366" r:id="rId13"/>
    <p:sldId id="367" r:id="rId14"/>
    <p:sldId id="371" r:id="rId15"/>
    <p:sldId id="374" r:id="rId16"/>
    <p:sldId id="368" r:id="rId17"/>
    <p:sldId id="375" r:id="rId18"/>
    <p:sldId id="376" r:id="rId19"/>
    <p:sldId id="377" r:id="rId20"/>
    <p:sldId id="378" r:id="rId21"/>
    <p:sldId id="379" r:id="rId22"/>
    <p:sldId id="381" r:id="rId23"/>
    <p:sldId id="382" r:id="rId24"/>
    <p:sldId id="383" r:id="rId25"/>
    <p:sldId id="384" r:id="rId26"/>
    <p:sldId id="385" r:id="rId27"/>
    <p:sldId id="386" r:id="rId28"/>
    <p:sldId id="387"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FF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057" autoAdjust="0"/>
  </p:normalViewPr>
  <p:slideViewPr>
    <p:cSldViewPr>
      <p:cViewPr varScale="1">
        <p:scale>
          <a:sx n="87" d="100"/>
          <a:sy n="87" d="100"/>
        </p:scale>
        <p:origin x="6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19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D97B304E-2E10-4AFD-8856-208FAD7616F3}" type="datetimeFigureOut">
              <a:rPr lang="en-US"/>
              <a:pPr>
                <a:defRPr/>
              </a:pPr>
              <a:t>7/20/2017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E678E86A-C0DE-402A-A884-C2B8B3F51BFE}" type="slidenum">
              <a:rPr lang="en-US"/>
              <a:pPr>
                <a:defRPr/>
              </a:pPr>
              <a:t>‹#›</a:t>
            </a:fld>
            <a:endParaRPr lang="en-US"/>
          </a:p>
        </p:txBody>
      </p:sp>
    </p:spTree>
    <p:extLst>
      <p:ext uri="{BB962C8B-B14F-4D97-AF65-F5344CB8AC3E}">
        <p14:creationId xmlns:p14="http://schemas.microsoft.com/office/powerpoint/2010/main" val="4228831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0AC9D3AB-7FAE-4922-B250-4934D528B2B5}" type="datetimeFigureOut">
              <a:rPr lang="en-US"/>
              <a:pPr>
                <a:defRPr/>
              </a:pPr>
              <a:t>7/20/2017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B2AFA3C5-2FBE-4EDA-B185-881ADC115FBD}" type="slidenum">
              <a:rPr lang="en-US"/>
              <a:pPr>
                <a:defRPr/>
              </a:pPr>
              <a:t>‹#›</a:t>
            </a:fld>
            <a:endParaRPr lang="en-US"/>
          </a:p>
        </p:txBody>
      </p:sp>
    </p:spTree>
    <p:extLst>
      <p:ext uri="{BB962C8B-B14F-4D97-AF65-F5344CB8AC3E}">
        <p14:creationId xmlns:p14="http://schemas.microsoft.com/office/powerpoint/2010/main" val="1446858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Julie</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639E4F-D41A-45BF-9BAC-6CFB04E83E21}" type="slidenum">
              <a:rPr lang="en-US" smtClean="0"/>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Rachel</a:t>
            </a:r>
            <a:r>
              <a:rPr lang="en-US" baseline="0" dirty="0"/>
              <a:t> Pry</a:t>
            </a:r>
            <a:endParaRPr lang="en-US" dirty="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Jenn</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Gibbs</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Gibbs</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Jenn, introduce Silvia for overview of Community Project Application Process</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Silvia</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Silvia</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Silvia</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Silvia</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Silvia</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Julie</a:t>
            </a:r>
          </a:p>
          <a:p>
            <a:pPr eaLnBrk="1" hangingPunct="1">
              <a:spcBef>
                <a:spcPct val="0"/>
              </a:spcBef>
            </a:pPr>
            <a:endParaRPr lang="en-US" dirty="0"/>
          </a:p>
          <a:p>
            <a:pPr eaLnBrk="1" hangingPunct="1">
              <a:spcBef>
                <a:spcPct val="0"/>
              </a:spcBef>
            </a:pPr>
            <a:endParaRPr lang="en-US" dirty="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059D7F-FE6F-4361-B826-11E550B38213}" type="slidenum">
              <a:rPr lang="en-US" smtClean="0"/>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Silvia</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Silvia</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Silvia</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Silvia</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Silvia</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solidFill>
                  <a:srgbClr val="FF0000"/>
                </a:solidFill>
              </a:rPr>
              <a:t>Silvia (?)</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solidFill>
                  <a:srgbClr val="FF0000"/>
                </a:solidFill>
              </a:rPr>
              <a:t>Silvia (?)</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solidFill>
                  <a:srgbClr val="FF0000"/>
                </a:solidFill>
              </a:rPr>
              <a:t>Silvia</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Silvia</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639E4F-D41A-45BF-9BAC-6CFB04E83E21}" type="slidenum">
              <a:rPr lang="en-US" smtClean="0"/>
              <a:pPr fontAlgn="base">
                <a:spcBef>
                  <a:spcPct val="0"/>
                </a:spcBef>
                <a:spcAft>
                  <a:spcPct val="0"/>
                </a:spcAft>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Julie</a:t>
            </a:r>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059D7F-FE6F-4361-B826-11E550B38213}" type="slidenum">
              <a:rPr lang="en-US" smtClean="0"/>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Julie</a:t>
            </a:r>
          </a:p>
          <a:p>
            <a:pPr eaLnBrk="1" hangingPunct="1">
              <a:spcBef>
                <a:spcPct val="0"/>
              </a:spcBef>
            </a:pPr>
            <a:r>
              <a:rPr lang="en-US" dirty="0"/>
              <a:t>First</a:t>
            </a:r>
            <a:r>
              <a:rPr lang="en-US" baseline="0" dirty="0"/>
              <a:t> league founded in 1901 in NYC</a:t>
            </a:r>
            <a:endParaRPr lang="en-US" dirty="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Julie, Introduce Silvia</a:t>
            </a:r>
            <a:r>
              <a:rPr lang="en-US" baseline="0" dirty="0"/>
              <a:t> </a:t>
            </a:r>
            <a:r>
              <a:rPr lang="en-US" dirty="0"/>
              <a:t>for Types of Support</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Silvia – Mention</a:t>
            </a:r>
            <a:r>
              <a:rPr lang="en-US" baseline="0" dirty="0"/>
              <a:t> no handouts this year, everything (including this PowerPoint) will be available on the JLA website.</a:t>
            </a:r>
            <a:endParaRPr lang="en-US" dirty="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Robin</a:t>
            </a:r>
            <a:r>
              <a:rPr lang="en-US" baseline="0" dirty="0"/>
              <a:t> Burch</a:t>
            </a:r>
            <a:endParaRPr lang="en-US" dirty="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Robin</a:t>
            </a:r>
            <a:r>
              <a:rPr lang="en-US" baseline="0" dirty="0"/>
              <a:t> Burch</a:t>
            </a:r>
            <a:endParaRPr lang="en-US" dirty="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Robin</a:t>
            </a:r>
            <a:r>
              <a:rPr lang="en-US" baseline="0" dirty="0"/>
              <a:t> Burch</a:t>
            </a:r>
            <a:endParaRPr lang="en-US" dirty="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68B7-1691-4D95-9DA1-A35F03F8219B}" type="slidenum">
              <a:rPr lang="en-US" smtClean="0"/>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1052376-EDDC-4900-A4C8-0971D0CCA167}" type="datetimeFigureOut">
              <a:rPr lang="en-US"/>
              <a:pPr>
                <a:defRPr/>
              </a:pPr>
              <a:t>7/20/2017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237EC7-A51D-4BBF-9412-11F65048A8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F78246-313F-4BA8-B731-97F73031C88E}" type="datetimeFigureOut">
              <a:rPr lang="en-US"/>
              <a:pPr>
                <a:defRPr/>
              </a:pPr>
              <a:t>7/20/2017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E16871-4EAA-4A9A-AA13-505DB036E05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43FF8FF-0B7F-46E4-A74E-08C94CFA7314}" type="datetimeFigureOut">
              <a:rPr lang="en-US"/>
              <a:pPr>
                <a:defRPr/>
              </a:pPr>
              <a:t>7/20/2017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DD1FEF-2CD0-4723-BC5A-1B1CF9373E0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003AE3-E7BF-44ED-B712-D64D408F3500}" type="datetimeFigureOut">
              <a:rPr lang="en-US"/>
              <a:pPr>
                <a:defRPr/>
              </a:pPr>
              <a:t>7/20/2017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8B1A4E-05C9-49FD-95E6-642E72FD61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AF737DC-C562-461E-A7EC-948EA4F92EEA}" type="datetimeFigureOut">
              <a:rPr lang="en-US"/>
              <a:pPr>
                <a:defRPr/>
              </a:pPr>
              <a:t>7/20/2017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C6A5A-1FA5-4008-9DA9-592DBA7CA9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DAFD241-F1BA-4010-A61A-B1E7CC6BD6B5}" type="datetimeFigureOut">
              <a:rPr lang="en-US"/>
              <a:pPr>
                <a:defRPr/>
              </a:pPr>
              <a:t>7/20/2017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C7DF85-F6D8-40CB-8313-E0812BF860B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896E0B7-7DB7-4641-AE01-32785D50CB83}" type="datetimeFigureOut">
              <a:rPr lang="en-US"/>
              <a:pPr>
                <a:defRPr/>
              </a:pPr>
              <a:t>7/20/2017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36E16E-0DDE-48BD-9C11-176DF339D19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C519B9-AE55-4B80-80A6-24A7FED703AB}" type="datetimeFigureOut">
              <a:rPr lang="en-US"/>
              <a:pPr>
                <a:defRPr/>
              </a:pPr>
              <a:t>7/20/2017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B002F19-C241-4B72-ACCE-5AFBACEE96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1729EA-22D4-478C-A29C-790E271260B1}" type="datetimeFigureOut">
              <a:rPr lang="en-US"/>
              <a:pPr>
                <a:defRPr/>
              </a:pPr>
              <a:t>7/20/2017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2884E9D-9B44-45B9-AAF7-A4EA608D713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0934BB-7AA7-4E0A-8F13-B8088F671CC2}" type="datetimeFigureOut">
              <a:rPr lang="en-US"/>
              <a:pPr>
                <a:defRPr/>
              </a:pPr>
              <a:t>7/20/2017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7409D2-22AC-4046-A55F-433BCCE48AB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D2680F5-46F9-4E27-9D14-B98B5E2C0916}" type="datetimeFigureOut">
              <a:rPr lang="en-US"/>
              <a:pPr>
                <a:defRPr/>
              </a:pPr>
              <a:t>7/20/2017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C2BE09-8072-47E6-AC36-FF6229375C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2936372-3800-4480-8A3C-462F12D9DD88}" type="datetimeFigureOut">
              <a:rPr lang="en-US"/>
              <a:pPr>
                <a:defRPr/>
              </a:pPr>
              <a:t>7/20/2017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0AE8B18-F1EC-477D-82A1-17D025FE16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CFKFair@jlaustin.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jlaustin.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jlaustin.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mailto:diadchair@jlausti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4419600"/>
            <a:ext cx="9144000" cy="1077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3200" dirty="0">
                <a:solidFill>
                  <a:schemeClr val="tx1"/>
                </a:solidFill>
                <a:latin typeface="Book Antiqua" panose="02040602050305030304" pitchFamily="18" charset="0"/>
              </a:rPr>
              <a:t>2017-2018</a:t>
            </a:r>
          </a:p>
          <a:p>
            <a:pPr algn="ctr">
              <a:defRPr/>
            </a:pPr>
            <a:r>
              <a:rPr lang="en-US" sz="3200" dirty="0">
                <a:solidFill>
                  <a:schemeClr val="tx1"/>
                </a:solidFill>
                <a:latin typeface="Book Antiqua" panose="02040602050305030304" pitchFamily="18" charset="0"/>
              </a:rPr>
              <a:t>Community Project Application Orientation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901" y="838200"/>
            <a:ext cx="3861816" cy="3127248"/>
          </a:xfrm>
          <a:prstGeom prst="rect">
            <a:avLst/>
          </a:prstGeom>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235091" y="1447800"/>
            <a:ext cx="8630385" cy="4801314"/>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dirty="0">
                <a:latin typeface="Book Antiqua" panose="02040602050305030304" pitchFamily="18" charset="0"/>
              </a:rPr>
              <a:t>The Coats For Kids (CFK) Warm Bodies and Healthy Hearts Community Fair will be on December 10, 2016, from 8:30 a.m. to 1:00 p.m. outside of Palmer Events Center.</a:t>
            </a:r>
          </a:p>
          <a:p>
            <a:endParaRPr lang="en-US" dirty="0">
              <a:latin typeface="Book Antiqua" panose="02040602050305030304" pitchFamily="18" charset="0"/>
            </a:endParaRPr>
          </a:p>
          <a:p>
            <a:pPr marL="342900" indent="-342900">
              <a:buFont typeface="Arial" panose="020B0604020202020204" pitchFamily="34" charset="0"/>
              <a:buChar char="•"/>
            </a:pPr>
            <a:r>
              <a:rPr lang="en-US" dirty="0">
                <a:latin typeface="Book Antiqua" panose="02040602050305030304" pitchFamily="18" charset="0"/>
              </a:rPr>
              <a:t>The Community Fair provides an opportunity for coat recipients who attend CFK Distribution Day to obtain first-hand information about applicable services and programs from other nonprofit agencies within the Central Texas community. </a:t>
            </a:r>
          </a:p>
          <a:p>
            <a:endParaRPr lang="en-US" dirty="0">
              <a:latin typeface="Book Antiqua" panose="02040602050305030304" pitchFamily="18" charset="0"/>
            </a:endParaRPr>
          </a:p>
          <a:p>
            <a:pPr marL="342900" indent="-342900">
              <a:buFont typeface="Arial" panose="020B0604020202020204" pitchFamily="34" charset="0"/>
              <a:buChar char="•"/>
            </a:pPr>
            <a:r>
              <a:rPr lang="en-US" dirty="0">
                <a:latin typeface="Book Antiqua" panose="02040602050305030304" pitchFamily="18" charset="0"/>
              </a:rPr>
              <a:t>To participate, please contact Rachel Pry, Community Fair Lead at </a:t>
            </a:r>
            <a:r>
              <a:rPr lang="en-US" dirty="0">
                <a:latin typeface="Book Antiqua" panose="02040602050305030304" pitchFamily="18" charset="0"/>
                <a:hlinkClick r:id="rId3"/>
              </a:rPr>
              <a:t>CFKFair@jlaustin.org</a:t>
            </a:r>
            <a:r>
              <a:rPr lang="en-US" dirty="0">
                <a:latin typeface="Book Antiqua" panose="02040602050305030304" pitchFamily="18" charset="0"/>
              </a:rPr>
              <a:t>. </a:t>
            </a:r>
          </a:p>
          <a:p>
            <a:endParaRPr lang="en-US" dirty="0">
              <a:latin typeface="Book Antiqua" panose="02040602050305030304" pitchFamily="18" charset="0"/>
            </a:endParaRPr>
          </a:p>
          <a:p>
            <a:pPr marL="342900" indent="-342900">
              <a:buFont typeface="Arial" panose="020B0604020202020204" pitchFamily="34" charset="0"/>
              <a:buChar char="•"/>
            </a:pPr>
            <a:r>
              <a:rPr lang="en-US" dirty="0">
                <a:latin typeface="Book Antiqua" panose="02040602050305030304" pitchFamily="18" charset="0"/>
              </a:rPr>
              <a:t>Applications will be released at the beginning of September, and are due October 10, 2016.</a:t>
            </a:r>
          </a:p>
          <a:p>
            <a:endParaRPr lang="en-US" dirty="0">
              <a:latin typeface="Book Antiqua" panose="02040602050305030304" pitchFamily="18" charset="0"/>
            </a:endParaRPr>
          </a:p>
          <a:p>
            <a:pPr marL="342900" indent="-342900">
              <a:buFont typeface="Arial" panose="020B0604020202020204" pitchFamily="34" charset="0"/>
              <a:buChar char="•"/>
            </a:pPr>
            <a:r>
              <a:rPr lang="en-US" dirty="0">
                <a:latin typeface="Book Antiqua" panose="02040602050305030304" pitchFamily="18" charset="0"/>
              </a:rPr>
              <a:t>Together, with The Junior League of Austin and the </a:t>
            </a:r>
            <a:r>
              <a:rPr lang="en-US" b="1" dirty="0">
                <a:latin typeface="Book Antiqua" panose="02040602050305030304" pitchFamily="18" charset="0"/>
              </a:rPr>
              <a:t>Coats for Kids</a:t>
            </a:r>
            <a:r>
              <a:rPr lang="en-US" dirty="0">
                <a:latin typeface="Book Antiqua" panose="02040602050305030304" pitchFamily="18" charset="0"/>
              </a:rPr>
              <a:t> Partners, nonprofit organizations can help us assist the community beyond “warmth.”</a:t>
            </a:r>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Coat for kids Community Fair</a:t>
            </a:r>
          </a:p>
        </p:txBody>
      </p:sp>
    </p:spTree>
    <p:extLst>
      <p:ext uri="{BB962C8B-B14F-4D97-AF65-F5344CB8AC3E}">
        <p14:creationId xmlns:p14="http://schemas.microsoft.com/office/powerpoint/2010/main" val="4212738152"/>
      </p:ext>
    </p:extLst>
  </p:cSld>
  <p:clrMapOvr>
    <a:masterClrMapping/>
  </p:clrMapOvr>
  <p:transition>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240346" y="1905000"/>
            <a:ext cx="8630385" cy="3046988"/>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defRPr/>
            </a:pPr>
            <a:r>
              <a:rPr lang="en-US" sz="2400" dirty="0">
                <a:latin typeface="Book Antiqua" panose="02040602050305030304" pitchFamily="18" charset="0"/>
              </a:rPr>
              <a:t>Year long partnership with an agency</a:t>
            </a:r>
          </a:p>
          <a:p>
            <a:pPr marL="457200" indent="-457200">
              <a:spcBef>
                <a:spcPct val="50000"/>
              </a:spcBef>
              <a:buFont typeface="Arial" pitchFamily="34" charset="0"/>
              <a:buChar char="•"/>
              <a:defRPr/>
            </a:pPr>
            <a:r>
              <a:rPr lang="en-US" sz="2400" dirty="0">
                <a:latin typeface="Book Antiqua" panose="02040602050305030304" pitchFamily="18" charset="0"/>
              </a:rPr>
              <a:t>Six or more JLA volunteers</a:t>
            </a:r>
          </a:p>
          <a:p>
            <a:pPr marL="457200" indent="-457200">
              <a:spcBef>
                <a:spcPct val="50000"/>
              </a:spcBef>
              <a:buFont typeface="Arial" pitchFamily="34" charset="0"/>
              <a:buChar char="•"/>
              <a:defRPr/>
            </a:pPr>
            <a:r>
              <a:rPr lang="en-US" sz="2400" dirty="0">
                <a:latin typeface="Book Antiqua" panose="02040602050305030304" pitchFamily="18" charset="0"/>
              </a:rPr>
              <a:t>Minimum of 25 (2-hour) shifts</a:t>
            </a:r>
          </a:p>
          <a:p>
            <a:pPr marL="457200" indent="-457200">
              <a:spcBef>
                <a:spcPct val="50000"/>
              </a:spcBef>
              <a:buFont typeface="Arial" pitchFamily="34" charset="0"/>
              <a:buChar char="•"/>
              <a:defRPr/>
            </a:pPr>
            <a:r>
              <a:rPr lang="en-US" sz="2400" dirty="0">
                <a:latin typeface="Book Antiqua" panose="02040602050305030304" pitchFamily="18" charset="0"/>
              </a:rPr>
              <a:t>JLA funds may be awarded</a:t>
            </a:r>
          </a:p>
          <a:p>
            <a:pPr marL="457200" indent="-457200">
              <a:spcBef>
                <a:spcPct val="50000"/>
              </a:spcBef>
              <a:buFont typeface="Arial" pitchFamily="34" charset="0"/>
              <a:buChar char="•"/>
              <a:defRPr/>
            </a:pPr>
            <a:r>
              <a:rPr lang="en-US" sz="2400" dirty="0">
                <a:latin typeface="Book Antiqua" panose="02040602050305030304" pitchFamily="18" charset="0"/>
              </a:rPr>
              <a:t>JLA Project Chair sits on agency's board of directors as a non-voting member</a:t>
            </a:r>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Community Projects</a:t>
            </a:r>
          </a:p>
        </p:txBody>
      </p:sp>
    </p:spTree>
    <p:extLst>
      <p:ext uri="{BB962C8B-B14F-4D97-AF65-F5344CB8AC3E}">
        <p14:creationId xmlns:p14="http://schemas.microsoft.com/office/powerpoint/2010/main" val="3818554287"/>
      </p:ext>
    </p:extLst>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256807" y="1905000"/>
            <a:ext cx="8630385" cy="3785652"/>
          </a:xfrm>
          <a:prstGeom prst="rect">
            <a:avLst/>
          </a:prstGeom>
          <a:noFill/>
          <a:ln w="9525">
            <a:noFill/>
            <a:miter lim="800000"/>
            <a:headEnd/>
            <a:tailEnd/>
          </a:ln>
        </p:spPr>
        <p:txBody>
          <a:bodyPr wrap="square">
            <a:spAutoFit/>
          </a:bodyPr>
          <a:lstStyle/>
          <a:p>
            <a:pPr marL="457200" indent="-457200">
              <a:spcBef>
                <a:spcPct val="50000"/>
              </a:spcBef>
              <a:buFont typeface="Arial" panose="020B0604020202020204" pitchFamily="34" charset="0"/>
              <a:buChar char="•"/>
              <a:defRPr/>
            </a:pPr>
            <a:r>
              <a:rPr lang="en-US" sz="2400" dirty="0">
                <a:latin typeface="Book Antiqua" panose="02040602050305030304" pitchFamily="18" charset="0"/>
              </a:rPr>
              <a:t>Opportunity for agencies to have 2-3 volunteers with basic Spanish skills</a:t>
            </a:r>
          </a:p>
          <a:p>
            <a:pPr marL="457200" indent="-457200">
              <a:spcBef>
                <a:spcPct val="50000"/>
              </a:spcBef>
              <a:buFont typeface="Arial" panose="020B0604020202020204" pitchFamily="34" charset="0"/>
              <a:buChar char="•"/>
              <a:defRPr/>
            </a:pPr>
            <a:r>
              <a:rPr lang="en-US" sz="2400" dirty="0">
                <a:latin typeface="Book Antiqua" panose="02040602050305030304" pitchFamily="18" charset="0"/>
              </a:rPr>
              <a:t>League members take Spanish classes in the Fall</a:t>
            </a:r>
          </a:p>
          <a:p>
            <a:pPr marL="457200" indent="-457200">
              <a:spcBef>
                <a:spcPct val="50000"/>
              </a:spcBef>
              <a:buFont typeface="Arial" panose="020B0604020202020204" pitchFamily="34" charset="0"/>
              <a:buChar char="•"/>
              <a:defRPr/>
            </a:pPr>
            <a:r>
              <a:rPr lang="en-US" sz="2400" dirty="0">
                <a:latin typeface="Book Antiqua" panose="02040602050305030304" pitchFamily="18" charset="0"/>
              </a:rPr>
              <a:t>Enter community placements in the Spring</a:t>
            </a:r>
          </a:p>
          <a:p>
            <a:pPr marL="457200" indent="-457200">
              <a:spcBef>
                <a:spcPct val="50000"/>
              </a:spcBef>
              <a:buFont typeface="Arial" panose="020B0604020202020204" pitchFamily="34" charset="0"/>
              <a:buChar char="•"/>
              <a:defRPr/>
            </a:pPr>
            <a:r>
              <a:rPr lang="en-US" sz="2400" dirty="0">
                <a:latin typeface="Book Antiqua" panose="02040602050305030304" pitchFamily="18" charset="0"/>
              </a:rPr>
              <a:t>Including ¡</a:t>
            </a:r>
            <a:r>
              <a:rPr lang="en-US" sz="2400" dirty="0" err="1">
                <a:latin typeface="Book Antiqua" panose="02040602050305030304" pitchFamily="18" charset="0"/>
              </a:rPr>
              <a:t>Sí</a:t>
            </a:r>
            <a:r>
              <a:rPr lang="en-US" sz="2400" dirty="0">
                <a:latin typeface="Book Antiqua" panose="02040602050305030304" pitchFamily="18" charset="0"/>
              </a:rPr>
              <a:t>! positions will </a:t>
            </a:r>
            <a:r>
              <a:rPr lang="en-US" sz="2400" u="sng" dirty="0">
                <a:latin typeface="Book Antiqua" panose="02040602050305030304" pitchFamily="18" charset="0"/>
              </a:rPr>
              <a:t>not</a:t>
            </a:r>
            <a:r>
              <a:rPr lang="en-US" sz="2400" dirty="0">
                <a:latin typeface="Book Antiqua" panose="02040602050305030304" pitchFamily="18" charset="0"/>
              </a:rPr>
              <a:t> make your application more competitive</a:t>
            </a:r>
          </a:p>
          <a:p>
            <a:pPr marL="457200" indent="-457200">
              <a:spcBef>
                <a:spcPct val="50000"/>
              </a:spcBef>
              <a:buFont typeface="Arial" panose="020B0604020202020204" pitchFamily="34" charset="0"/>
              <a:buChar char="•"/>
              <a:defRPr/>
            </a:pPr>
            <a:r>
              <a:rPr lang="en-US" sz="2400" dirty="0">
                <a:latin typeface="Book Antiqua" panose="02040602050305030304" pitchFamily="18" charset="0"/>
              </a:rPr>
              <a:t>¡</a:t>
            </a:r>
            <a:r>
              <a:rPr lang="en-US" sz="2400" dirty="0" err="1">
                <a:latin typeface="Book Antiqua" panose="02040602050305030304" pitchFamily="18" charset="0"/>
              </a:rPr>
              <a:t>Sí</a:t>
            </a:r>
            <a:r>
              <a:rPr lang="en-US" sz="2400" dirty="0">
                <a:latin typeface="Book Antiqua" panose="02040602050305030304" pitchFamily="18" charset="0"/>
              </a:rPr>
              <a:t>! Volunteers are in </a:t>
            </a:r>
            <a:r>
              <a:rPr lang="en-US" sz="2400" u="sng" dirty="0">
                <a:latin typeface="Book Antiqua" panose="02040602050305030304" pitchFamily="18" charset="0"/>
              </a:rPr>
              <a:t>addition</a:t>
            </a:r>
            <a:r>
              <a:rPr lang="en-US" sz="2400" dirty="0">
                <a:latin typeface="Book Antiqua" panose="02040602050305030304" pitchFamily="18" charset="0"/>
              </a:rPr>
              <a:t> to the other volunteers you are requesting</a:t>
            </a:r>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a:t>
            </a:r>
            <a:r>
              <a:rPr lang="en-US" sz="2400" cap="all" dirty="0" err="1">
                <a:solidFill>
                  <a:schemeClr val="bg1"/>
                </a:solidFill>
                <a:latin typeface="Book Antiqua" panose="02040602050305030304" pitchFamily="18" charset="0"/>
              </a:rPr>
              <a:t>Sí</a:t>
            </a:r>
            <a:r>
              <a:rPr lang="en-US" sz="2400" cap="all" dirty="0">
                <a:solidFill>
                  <a:schemeClr val="bg1"/>
                </a:solidFill>
                <a:latin typeface="Book Antiqua" panose="02040602050305030304" pitchFamily="18" charset="0"/>
              </a:rPr>
              <a:t>! SPANISH IMMERSION PROGRAM</a:t>
            </a:r>
          </a:p>
        </p:txBody>
      </p:sp>
    </p:spTree>
    <p:extLst>
      <p:ext uri="{BB962C8B-B14F-4D97-AF65-F5344CB8AC3E}">
        <p14:creationId xmlns:p14="http://schemas.microsoft.com/office/powerpoint/2010/main" val="523601399"/>
      </p:ext>
    </p:extLst>
  </p:cSld>
  <p:clrMapOvr>
    <a:masterClrMapping/>
  </p:clrMapOvr>
  <p:transition>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285015" y="1676400"/>
            <a:ext cx="8630385" cy="4339650"/>
          </a:xfrm>
          <a:prstGeom prst="rect">
            <a:avLst/>
          </a:prstGeom>
          <a:noFill/>
          <a:ln w="9525">
            <a:noFill/>
            <a:miter lim="800000"/>
            <a:headEnd/>
            <a:tailEnd/>
          </a:ln>
        </p:spPr>
        <p:txBody>
          <a:bodyPr wrap="square">
            <a:spAutoFit/>
          </a:bodyPr>
          <a:lstStyle/>
          <a:p>
            <a:pPr marL="457200" indent="-457200">
              <a:spcBef>
                <a:spcPct val="50000"/>
              </a:spcBef>
              <a:buFont typeface="Arial" panose="020B0604020202020204" pitchFamily="34" charset="0"/>
              <a:buChar char="•"/>
              <a:defRPr/>
            </a:pPr>
            <a:r>
              <a:rPr lang="en-US" sz="2400" dirty="0">
                <a:latin typeface="Book Antiqua" panose="02040602050305030304" pitchFamily="18" charset="0"/>
              </a:rPr>
              <a:t>¡</a:t>
            </a:r>
            <a:r>
              <a:rPr lang="en-US" sz="2400" dirty="0" err="1">
                <a:latin typeface="Book Antiqua" panose="02040602050305030304" pitchFamily="18" charset="0"/>
              </a:rPr>
              <a:t>Sí</a:t>
            </a:r>
            <a:r>
              <a:rPr lang="en-US" sz="2400" dirty="0">
                <a:latin typeface="Book Antiqua" panose="02040602050305030304" pitchFamily="18" charset="0"/>
              </a:rPr>
              <a:t>! Placements should ensure direct contact with Spanish speaking clients</a:t>
            </a:r>
          </a:p>
          <a:p>
            <a:pPr marL="457200" indent="-457200">
              <a:spcBef>
                <a:spcPct val="50000"/>
              </a:spcBef>
              <a:buFont typeface="Arial" panose="020B0604020202020204" pitchFamily="34" charset="0"/>
              <a:buChar char="•"/>
              <a:defRPr/>
            </a:pPr>
            <a:r>
              <a:rPr lang="en-US" sz="2400" dirty="0">
                <a:latin typeface="Book Antiqua" panose="02040602050305030304" pitchFamily="18" charset="0"/>
              </a:rPr>
              <a:t>Face-to-face interactions with clients are preferred over telephone</a:t>
            </a:r>
          </a:p>
          <a:p>
            <a:pPr marL="457200" indent="-457200">
              <a:spcBef>
                <a:spcPct val="50000"/>
              </a:spcBef>
              <a:buFont typeface="Arial" panose="020B0604020202020204" pitchFamily="34" charset="0"/>
              <a:buChar char="•"/>
              <a:defRPr/>
            </a:pPr>
            <a:r>
              <a:rPr lang="en-US" sz="2400" dirty="0">
                <a:latin typeface="Book Antiqua" panose="02040602050305030304" pitchFamily="18" charset="0"/>
              </a:rPr>
              <a:t>¡</a:t>
            </a:r>
            <a:r>
              <a:rPr lang="en-US" sz="2400" dirty="0" err="1">
                <a:latin typeface="Book Antiqua" panose="02040602050305030304" pitchFamily="18" charset="0"/>
              </a:rPr>
              <a:t>Sí</a:t>
            </a:r>
            <a:r>
              <a:rPr lang="en-US" sz="2400" dirty="0">
                <a:latin typeface="Book Antiqua" panose="02040602050305030304" pitchFamily="18" charset="0"/>
              </a:rPr>
              <a:t>! placements should be similar or identical to the other placements – Select “YES” on application when asked if a placement would benefit from a Spanish-speaking volunteer.</a:t>
            </a:r>
          </a:p>
          <a:p>
            <a:pPr marL="457200" indent="-457200">
              <a:spcBef>
                <a:spcPct val="50000"/>
              </a:spcBef>
              <a:buFont typeface="Arial" panose="020B0604020202020204" pitchFamily="34" charset="0"/>
              <a:buChar char="•"/>
              <a:defRPr/>
            </a:pPr>
            <a:r>
              <a:rPr lang="en-US" sz="2400" dirty="0">
                <a:latin typeface="Book Antiqua" panose="02040602050305030304" pitchFamily="18" charset="0"/>
              </a:rPr>
              <a:t>Consider whether the placement will require the use of repetitive phrases, open-ended conversation, or both.</a:t>
            </a:r>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a:t>
            </a:r>
            <a:r>
              <a:rPr lang="en-US" sz="2400" cap="all" dirty="0" err="1">
                <a:solidFill>
                  <a:schemeClr val="bg1"/>
                </a:solidFill>
                <a:latin typeface="Book Antiqua" panose="02040602050305030304" pitchFamily="18" charset="0"/>
              </a:rPr>
              <a:t>Sí</a:t>
            </a:r>
            <a:r>
              <a:rPr lang="en-US" sz="2400" cap="all" dirty="0">
                <a:solidFill>
                  <a:schemeClr val="bg1"/>
                </a:solidFill>
                <a:latin typeface="Book Antiqua" panose="02040602050305030304" pitchFamily="18" charset="0"/>
              </a:rPr>
              <a:t>! SPANISH IMMERSION PROGRAM</a:t>
            </a:r>
          </a:p>
        </p:txBody>
      </p:sp>
    </p:spTree>
    <p:extLst>
      <p:ext uri="{BB962C8B-B14F-4D97-AF65-F5344CB8AC3E}">
        <p14:creationId xmlns:p14="http://schemas.microsoft.com/office/powerpoint/2010/main" val="3556590886"/>
      </p:ext>
    </p:extLst>
  </p:cSld>
  <p:clrMapOvr>
    <a:masterClrMapping/>
  </p:clrMapOvr>
  <p:transition>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285015" y="1447800"/>
            <a:ext cx="8630385" cy="4339650"/>
          </a:xfrm>
          <a:prstGeom prst="rect">
            <a:avLst/>
          </a:prstGeom>
          <a:noFill/>
          <a:ln w="9525">
            <a:noFill/>
            <a:miter lim="800000"/>
            <a:headEnd/>
            <a:tailEnd/>
          </a:ln>
        </p:spPr>
        <p:txBody>
          <a:bodyPr wrap="square">
            <a:spAutoFit/>
          </a:bodyPr>
          <a:lstStyle/>
          <a:p>
            <a:pPr>
              <a:spcBef>
                <a:spcPct val="50000"/>
              </a:spcBef>
              <a:defRPr/>
            </a:pPr>
            <a:r>
              <a:rPr lang="en-US" sz="2400" dirty="0">
                <a:latin typeface="Book Antiqua" panose="02040602050305030304" pitchFamily="18" charset="0"/>
              </a:rPr>
              <a:t>Q &amp; A Sessions available to meet your individual needs.  Visit one of the Round Tables:</a:t>
            </a:r>
          </a:p>
          <a:p>
            <a:pPr marL="1828800" lvl="3" indent="-457200">
              <a:spcBef>
                <a:spcPct val="50000"/>
              </a:spcBef>
              <a:buFont typeface="Arial" panose="020B0604020202020204" pitchFamily="34" charset="0"/>
              <a:buChar char="•"/>
              <a:defRPr/>
            </a:pPr>
            <a:r>
              <a:rPr lang="en-US" sz="2400" b="1" dirty="0">
                <a:latin typeface="Book Antiqua" panose="02040602050305030304" pitchFamily="18" charset="0"/>
              </a:rPr>
              <a:t>Done-in-a-Day</a:t>
            </a:r>
          </a:p>
          <a:p>
            <a:pPr marL="1828800" lvl="3" indent="-457200">
              <a:spcBef>
                <a:spcPct val="50000"/>
              </a:spcBef>
              <a:buFont typeface="Arial" panose="020B0604020202020204" pitchFamily="34" charset="0"/>
              <a:buChar char="•"/>
              <a:defRPr/>
            </a:pPr>
            <a:r>
              <a:rPr lang="en-US" sz="2400" b="1" dirty="0">
                <a:latin typeface="Book Antiqua" panose="02040602050305030304" pitchFamily="18" charset="0"/>
              </a:rPr>
              <a:t>Community Projects</a:t>
            </a:r>
            <a:r>
              <a:rPr lang="en-US" sz="2400" dirty="0">
                <a:latin typeface="Book Antiqua" panose="02040602050305030304" pitchFamily="18" charset="0"/>
              </a:rPr>
              <a:t>: Application and Financial Questions</a:t>
            </a:r>
          </a:p>
          <a:p>
            <a:pPr marL="1828800" lvl="3" indent="-457200">
              <a:spcBef>
                <a:spcPct val="50000"/>
              </a:spcBef>
              <a:buFont typeface="Arial" panose="020B0604020202020204" pitchFamily="34" charset="0"/>
              <a:buChar char="•"/>
              <a:defRPr/>
            </a:pPr>
            <a:r>
              <a:rPr lang="en-US" sz="2400" b="1" dirty="0">
                <a:latin typeface="Book Antiqua" panose="02040602050305030304" pitchFamily="18" charset="0"/>
              </a:rPr>
              <a:t>Placement</a:t>
            </a:r>
            <a:r>
              <a:rPr lang="en-US" sz="2400" dirty="0">
                <a:latin typeface="Book Antiqua" panose="02040602050305030304" pitchFamily="18" charset="0"/>
              </a:rPr>
              <a:t>: Matching volunteer placements to JLA member needs </a:t>
            </a:r>
          </a:p>
          <a:p>
            <a:pPr marL="1828800" lvl="3" indent="-457200">
              <a:spcBef>
                <a:spcPct val="50000"/>
              </a:spcBef>
              <a:buFont typeface="Arial" panose="020B0604020202020204" pitchFamily="34" charset="0"/>
              <a:buChar char="•"/>
              <a:defRPr/>
            </a:pPr>
            <a:r>
              <a:rPr lang="en-US" sz="2400" b="1" dirty="0">
                <a:latin typeface="Book Antiqua" panose="02040602050305030304" pitchFamily="18" charset="0"/>
              </a:rPr>
              <a:t>Coats For Kids </a:t>
            </a:r>
          </a:p>
          <a:p>
            <a:pPr marL="1828800" lvl="3" indent="-457200">
              <a:spcBef>
                <a:spcPct val="50000"/>
              </a:spcBef>
              <a:buFont typeface="Arial" panose="020B0604020202020204" pitchFamily="34" charset="0"/>
              <a:buChar char="•"/>
              <a:defRPr/>
            </a:pPr>
            <a:r>
              <a:rPr lang="en-US" sz="2400" b="1" dirty="0">
                <a:latin typeface="Book Antiqua" panose="02040602050305030304" pitchFamily="18" charset="0"/>
              </a:rPr>
              <a:t>¡</a:t>
            </a:r>
            <a:r>
              <a:rPr lang="en-US" sz="2400" b="1" dirty="0" err="1">
                <a:latin typeface="Book Antiqua" panose="02040602050305030304" pitchFamily="18" charset="0"/>
              </a:rPr>
              <a:t>Sí</a:t>
            </a:r>
            <a:r>
              <a:rPr lang="en-US" sz="2400" b="1" dirty="0">
                <a:latin typeface="Book Antiqua" panose="02040602050305030304" pitchFamily="18" charset="0"/>
              </a:rPr>
              <a:t>! Spanish Immersion Program</a:t>
            </a:r>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Round Tables</a:t>
            </a:r>
          </a:p>
        </p:txBody>
      </p:sp>
    </p:spTree>
    <p:extLst>
      <p:ext uri="{BB962C8B-B14F-4D97-AF65-F5344CB8AC3E}">
        <p14:creationId xmlns:p14="http://schemas.microsoft.com/office/powerpoint/2010/main" val="2508568881"/>
      </p:ext>
    </p:extLst>
  </p:cSld>
  <p:clrMapOvr>
    <a:masterClrMapping/>
  </p:clrMapOvr>
  <p:transition>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285015" y="1447800"/>
            <a:ext cx="8630385" cy="4708981"/>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defRPr/>
            </a:pPr>
            <a:r>
              <a:rPr lang="en-US" sz="2400" dirty="0">
                <a:latin typeface="Book Antiqua" panose="02040602050305030304" pitchFamily="18" charset="0"/>
              </a:rPr>
              <a:t>Community Orientation – August 9, 2016</a:t>
            </a:r>
          </a:p>
          <a:p>
            <a:pPr marL="457200" indent="-457200">
              <a:spcBef>
                <a:spcPct val="50000"/>
              </a:spcBef>
              <a:buFont typeface="Arial" pitchFamily="34" charset="0"/>
              <a:buChar char="•"/>
              <a:defRPr/>
            </a:pPr>
            <a:r>
              <a:rPr lang="en-US" sz="2400" dirty="0">
                <a:latin typeface="Book Antiqua" panose="02040602050305030304" pitchFamily="18" charset="0"/>
              </a:rPr>
              <a:t>Application deadline – August 24, 2016, by 3:30 p.m. </a:t>
            </a:r>
          </a:p>
          <a:p>
            <a:pPr marL="457200" indent="-457200">
              <a:spcBef>
                <a:spcPct val="50000"/>
              </a:spcBef>
              <a:buFont typeface="Arial" pitchFamily="34" charset="0"/>
              <a:buChar char="•"/>
              <a:defRPr/>
            </a:pPr>
            <a:r>
              <a:rPr lang="en-US" sz="2400" dirty="0">
                <a:latin typeface="Book Antiqua" panose="02040602050305030304" pitchFamily="18" charset="0"/>
              </a:rPr>
              <a:t>Initial Review Team – September 2016</a:t>
            </a:r>
          </a:p>
          <a:p>
            <a:pPr marL="457200" indent="-457200">
              <a:spcBef>
                <a:spcPct val="50000"/>
              </a:spcBef>
              <a:buFont typeface="Arial" pitchFamily="34" charset="0"/>
              <a:buChar char="•"/>
              <a:defRPr/>
            </a:pPr>
            <a:r>
              <a:rPr lang="en-US" sz="2400" dirty="0">
                <a:latin typeface="Book Antiqua" panose="02040602050305030304" pitchFamily="18" charset="0"/>
              </a:rPr>
              <a:t>Researchers Committee review – late September 2016 – February 2017</a:t>
            </a:r>
          </a:p>
          <a:p>
            <a:pPr marL="457200" indent="-457200">
              <a:spcBef>
                <a:spcPct val="50000"/>
              </a:spcBef>
              <a:buFont typeface="Arial" pitchFamily="34" charset="0"/>
              <a:buChar char="•"/>
              <a:defRPr/>
            </a:pPr>
            <a:r>
              <a:rPr lang="en-US" sz="2400" dirty="0">
                <a:latin typeface="Book Antiqua" panose="02040602050305030304" pitchFamily="18" charset="0"/>
              </a:rPr>
              <a:t>Board of Director’s review – February 2017</a:t>
            </a:r>
          </a:p>
          <a:p>
            <a:pPr marL="457200" indent="-457200">
              <a:spcBef>
                <a:spcPct val="50000"/>
              </a:spcBef>
              <a:buFont typeface="Arial" pitchFamily="34" charset="0"/>
              <a:buChar char="•"/>
              <a:defRPr/>
            </a:pPr>
            <a:r>
              <a:rPr lang="en-US" sz="2400" dirty="0">
                <a:latin typeface="Book Antiqua" panose="02040602050305030304" pitchFamily="18" charset="0"/>
              </a:rPr>
              <a:t>Membership vote – March 2017</a:t>
            </a:r>
          </a:p>
          <a:p>
            <a:pPr marL="457200" indent="-457200">
              <a:spcBef>
                <a:spcPct val="50000"/>
              </a:spcBef>
              <a:buFont typeface="Arial" pitchFamily="34" charset="0"/>
              <a:buChar char="•"/>
              <a:defRPr/>
            </a:pPr>
            <a:r>
              <a:rPr lang="en-US" sz="2400" dirty="0">
                <a:latin typeface="Book Antiqua" panose="02040602050305030304" pitchFamily="18" charset="0"/>
              </a:rPr>
              <a:t>Minimum of 6 volunteers must sign up – April 2017</a:t>
            </a:r>
          </a:p>
          <a:p>
            <a:pPr marL="457200" indent="-457200">
              <a:spcBef>
                <a:spcPct val="50000"/>
              </a:spcBef>
              <a:buFont typeface="Arial" pitchFamily="34" charset="0"/>
              <a:buChar char="•"/>
              <a:defRPr/>
            </a:pPr>
            <a:r>
              <a:rPr lang="en-US" sz="2400" dirty="0">
                <a:latin typeface="Book Antiqua" panose="02040602050305030304" pitchFamily="18" charset="0"/>
              </a:rPr>
              <a:t>Contracts issued – May 2017</a:t>
            </a:r>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Community Project Selection Process</a:t>
            </a:r>
          </a:p>
        </p:txBody>
      </p:sp>
    </p:spTree>
    <p:extLst>
      <p:ext uri="{BB962C8B-B14F-4D97-AF65-F5344CB8AC3E}">
        <p14:creationId xmlns:p14="http://schemas.microsoft.com/office/powerpoint/2010/main" val="3091550765"/>
      </p:ext>
    </p:extLst>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322601" y="1676400"/>
            <a:ext cx="8630385" cy="4847481"/>
          </a:xfrm>
          <a:prstGeom prst="rect">
            <a:avLst/>
          </a:prstGeom>
          <a:noFill/>
          <a:ln w="9525">
            <a:noFill/>
            <a:miter lim="800000"/>
            <a:headEnd/>
            <a:tailEnd/>
          </a:ln>
        </p:spPr>
        <p:txBody>
          <a:bodyPr wrap="square">
            <a:spAutoFit/>
          </a:bodyPr>
          <a:lstStyle/>
          <a:p>
            <a:pPr marL="457200" indent="-457200">
              <a:spcBef>
                <a:spcPct val="50000"/>
              </a:spcBef>
              <a:buFont typeface="Arial" panose="020B0604020202020204" pitchFamily="34" charset="0"/>
              <a:buChar char="•"/>
              <a:defRPr/>
            </a:pPr>
            <a:r>
              <a:rPr lang="en-US" sz="2400" dirty="0">
                <a:latin typeface="Book Antiqua" panose="02040602050305030304" pitchFamily="18" charset="0"/>
              </a:rPr>
              <a:t>Must submit online application, and hard copies of supporting financial documents. Online application and supporting documents can be found on the “Apply to be a project” page of the Community Impact section of The Junior League of Austin website at </a:t>
            </a:r>
            <a:r>
              <a:rPr lang="en-US" sz="2400" dirty="0">
                <a:latin typeface="Book Antiqua" panose="02040602050305030304" pitchFamily="18" charset="0"/>
                <a:hlinkClick r:id="rId3"/>
              </a:rPr>
              <a:t>www.jlaustin.org</a:t>
            </a:r>
            <a:r>
              <a:rPr lang="en-US" sz="2400" dirty="0">
                <a:latin typeface="Book Antiqua" panose="02040602050305030304" pitchFamily="18" charset="0"/>
              </a:rPr>
              <a:t>.</a:t>
            </a:r>
          </a:p>
          <a:p>
            <a:pPr marL="457200" indent="-457200">
              <a:spcBef>
                <a:spcPct val="50000"/>
              </a:spcBef>
              <a:buFont typeface="Arial" panose="020B0604020202020204" pitchFamily="34" charset="0"/>
              <a:buChar char="•"/>
              <a:defRPr/>
            </a:pPr>
            <a:r>
              <a:rPr lang="en-US" sz="2400" dirty="0">
                <a:latin typeface="Book Antiqua" panose="02040602050305030304" pitchFamily="18" charset="0"/>
              </a:rPr>
              <a:t>Must request volunteers/funds starting June 1, 2017, </a:t>
            </a:r>
            <a:br>
              <a:rPr lang="en-US" sz="2400" dirty="0">
                <a:latin typeface="Book Antiqua" panose="02040602050305030304" pitchFamily="18" charset="0"/>
              </a:rPr>
            </a:br>
            <a:r>
              <a:rPr lang="en-US" sz="2400" dirty="0">
                <a:latin typeface="Book Antiqua" panose="02040602050305030304" pitchFamily="18" charset="0"/>
              </a:rPr>
              <a:t>through May 31, 2018.</a:t>
            </a:r>
          </a:p>
          <a:p>
            <a:pPr marL="457200" indent="-457200">
              <a:spcBef>
                <a:spcPct val="50000"/>
              </a:spcBef>
              <a:buFont typeface="Arial" panose="020B0604020202020204" pitchFamily="34" charset="0"/>
              <a:buChar char="•"/>
              <a:defRPr/>
            </a:pPr>
            <a:r>
              <a:rPr lang="en-US" sz="2400" dirty="0">
                <a:latin typeface="Book Antiqua" panose="02040602050305030304" pitchFamily="18" charset="0"/>
              </a:rPr>
              <a:t>Must be received in JLA office no later than 3:30 p.m. on </a:t>
            </a:r>
            <a:br>
              <a:rPr lang="en-US" sz="2400" dirty="0">
                <a:latin typeface="Book Antiqua" panose="02040602050305030304" pitchFamily="18" charset="0"/>
              </a:rPr>
            </a:br>
            <a:r>
              <a:rPr lang="en-US" sz="2400" dirty="0">
                <a:latin typeface="Book Antiqua" panose="02040602050305030304" pitchFamily="18" charset="0"/>
              </a:rPr>
              <a:t>Wednesday, August 24, 2016.  No exceptions.</a:t>
            </a:r>
          </a:p>
          <a:p>
            <a:pPr marL="457200" indent="-457200">
              <a:spcBef>
                <a:spcPct val="50000"/>
              </a:spcBef>
              <a:buFont typeface="Wingdings" pitchFamily="2" charset="2"/>
              <a:buChar char="§"/>
              <a:defRPr/>
            </a:pPr>
            <a:endParaRPr lang="en-US" sz="2000" dirty="0">
              <a:latin typeface="Book Antiqua" panose="02040602050305030304" pitchFamily="18" charset="0"/>
            </a:endParaRPr>
          </a:p>
          <a:p>
            <a:pPr marL="457200" indent="-457200">
              <a:spcBef>
                <a:spcPct val="50000"/>
              </a:spcBef>
              <a:buFont typeface="Wingdings" pitchFamily="2" charset="2"/>
              <a:buChar char="§"/>
              <a:defRPr/>
            </a:pPr>
            <a:endParaRPr lang="en-US" sz="2600" dirty="0">
              <a:latin typeface="Acclaim" pitchFamily="2" charset="0"/>
            </a:endParaRPr>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Application Criteria</a:t>
            </a:r>
          </a:p>
        </p:txBody>
      </p:sp>
    </p:spTree>
    <p:extLst>
      <p:ext uri="{BB962C8B-B14F-4D97-AF65-F5344CB8AC3E}">
        <p14:creationId xmlns:p14="http://schemas.microsoft.com/office/powerpoint/2010/main" val="965206283"/>
      </p:ext>
    </p:extLst>
  </p:cSld>
  <p:clrMapOvr>
    <a:masterClrMapping/>
  </p:clrMapOvr>
  <p:transition>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256807" y="2057400"/>
            <a:ext cx="8630385" cy="3693319"/>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defRPr/>
            </a:pPr>
            <a:r>
              <a:rPr lang="en-US" sz="2400" dirty="0">
                <a:latin typeface="Book Antiqua" panose="02040602050305030304" pitchFamily="18" charset="0"/>
              </a:rPr>
              <a:t>Volunteers only OR volunteers and funding</a:t>
            </a:r>
          </a:p>
          <a:p>
            <a:pPr marL="457200" indent="-457200">
              <a:spcBef>
                <a:spcPct val="50000"/>
              </a:spcBef>
              <a:buFont typeface="Arial" pitchFamily="34" charset="0"/>
              <a:buChar char="•"/>
              <a:defRPr/>
            </a:pPr>
            <a:r>
              <a:rPr lang="en-US" sz="2400" dirty="0">
                <a:latin typeface="Book Antiqua" panose="02040602050305030304" pitchFamily="18" charset="0"/>
              </a:rPr>
              <a:t>Minimum of 6 volunteers </a:t>
            </a:r>
          </a:p>
          <a:p>
            <a:pPr marL="457200" indent="-457200">
              <a:spcBef>
                <a:spcPct val="50000"/>
              </a:spcBef>
              <a:buFont typeface="Arial" pitchFamily="34" charset="0"/>
              <a:buChar char="•"/>
              <a:defRPr/>
            </a:pPr>
            <a:r>
              <a:rPr lang="en-US" sz="2400" dirty="0">
                <a:latin typeface="Book Antiqua" panose="02040602050305030304" pitchFamily="18" charset="0"/>
              </a:rPr>
              <a:t>Funding ranges between $0 and $25,000</a:t>
            </a:r>
          </a:p>
          <a:p>
            <a:pPr marL="457200" indent="-457200">
              <a:spcBef>
                <a:spcPct val="50000"/>
              </a:spcBef>
              <a:buFont typeface="Arial" pitchFamily="34" charset="0"/>
              <a:buChar char="•"/>
              <a:defRPr/>
            </a:pPr>
            <a:r>
              <a:rPr lang="en-US" sz="2400" dirty="0">
                <a:latin typeface="Book Antiqua" panose="02040602050305030304" pitchFamily="18" charset="0"/>
              </a:rPr>
              <a:t>Adequate training required for volunteers</a:t>
            </a:r>
          </a:p>
          <a:p>
            <a:pPr marL="457200" indent="-457200">
              <a:spcBef>
                <a:spcPct val="50000"/>
              </a:spcBef>
              <a:buFont typeface="Arial" pitchFamily="34" charset="0"/>
              <a:buChar char="•"/>
              <a:defRPr/>
            </a:pPr>
            <a:r>
              <a:rPr lang="en-US" sz="2400" dirty="0">
                <a:latin typeface="Book Antiqua" panose="02040602050305030304" pitchFamily="18" charset="0"/>
              </a:rPr>
              <a:t>Minimum of 25 shifts; Shifts are intended to be 2 hours in length</a:t>
            </a:r>
          </a:p>
          <a:p>
            <a:pPr>
              <a:spcBef>
                <a:spcPct val="50000"/>
              </a:spcBef>
              <a:defRPr/>
            </a:pPr>
            <a:endParaRPr lang="en-US" sz="2800" dirty="0">
              <a:latin typeface="Acclaim" pitchFamily="2" charset="0"/>
            </a:endParaRPr>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Proposal Criteria</a:t>
            </a:r>
          </a:p>
        </p:txBody>
      </p:sp>
    </p:spTree>
    <p:extLst>
      <p:ext uri="{BB962C8B-B14F-4D97-AF65-F5344CB8AC3E}">
        <p14:creationId xmlns:p14="http://schemas.microsoft.com/office/powerpoint/2010/main" val="3490646321"/>
      </p:ext>
    </p:extLst>
  </p:cSld>
  <p:clrMapOvr>
    <a:masterClrMapping/>
  </p:clrMapOvr>
  <p:transition>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308663" y="1600200"/>
            <a:ext cx="8630385" cy="4524315"/>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defRPr/>
            </a:pPr>
            <a:r>
              <a:rPr lang="en-US" sz="2400" dirty="0">
                <a:latin typeface="Book Antiqua" panose="02040602050305030304" pitchFamily="18" charset="0"/>
              </a:rPr>
              <a:t>A “placement” is the JLA volunteer’s job at the agency</a:t>
            </a:r>
          </a:p>
          <a:p>
            <a:pPr marL="457200" indent="-457200">
              <a:spcBef>
                <a:spcPct val="50000"/>
              </a:spcBef>
              <a:buFont typeface="Arial" pitchFamily="34" charset="0"/>
              <a:buChar char="•"/>
              <a:defRPr/>
            </a:pPr>
            <a:r>
              <a:rPr lang="en-US" sz="2400" dirty="0">
                <a:latin typeface="Book Antiqua" panose="02040602050305030304" pitchFamily="18" charset="0"/>
              </a:rPr>
              <a:t>The Junior League of Austin follows the AISD holiday calendar</a:t>
            </a:r>
          </a:p>
          <a:p>
            <a:pPr marL="457200" indent="-457200">
              <a:spcBef>
                <a:spcPct val="50000"/>
              </a:spcBef>
              <a:buFont typeface="Arial" pitchFamily="34" charset="0"/>
              <a:buChar char="•"/>
              <a:defRPr/>
            </a:pPr>
            <a:r>
              <a:rPr lang="en-US" sz="2400" dirty="0">
                <a:latin typeface="Book Antiqua" panose="02040602050305030304" pitchFamily="18" charset="0"/>
              </a:rPr>
              <a:t>Role of Junior League Project Chair</a:t>
            </a:r>
          </a:p>
          <a:p>
            <a:pPr marL="1371600" lvl="2" indent="-457200">
              <a:spcBef>
                <a:spcPct val="50000"/>
              </a:spcBef>
              <a:buFont typeface="Arial" pitchFamily="34" charset="0"/>
              <a:buChar char="•"/>
              <a:defRPr/>
            </a:pPr>
            <a:r>
              <a:rPr lang="en-US" sz="2400" dirty="0">
                <a:latin typeface="Book Antiqua" panose="02040602050305030304" pitchFamily="18" charset="0"/>
              </a:rPr>
              <a:t>Coordinate/Communicate with Agency</a:t>
            </a:r>
          </a:p>
          <a:p>
            <a:pPr marL="1371600" lvl="2" indent="-457200">
              <a:spcBef>
                <a:spcPct val="50000"/>
              </a:spcBef>
              <a:buFont typeface="Arial" pitchFamily="34" charset="0"/>
              <a:buChar char="•"/>
              <a:defRPr/>
            </a:pPr>
            <a:r>
              <a:rPr lang="en-US" sz="2400" dirty="0">
                <a:latin typeface="Book Antiqua" panose="02040602050305030304" pitchFamily="18" charset="0"/>
              </a:rPr>
              <a:t>Lead the team of Junior League volunteers</a:t>
            </a:r>
          </a:p>
          <a:p>
            <a:pPr marL="1371600" lvl="2" indent="-457200">
              <a:spcBef>
                <a:spcPct val="50000"/>
              </a:spcBef>
              <a:buFont typeface="Arial" pitchFamily="34" charset="0"/>
              <a:buChar char="•"/>
              <a:defRPr/>
            </a:pPr>
            <a:r>
              <a:rPr lang="en-US" sz="2400" dirty="0">
                <a:latin typeface="Book Antiqua" panose="02040602050305030304" pitchFamily="18" charset="0"/>
              </a:rPr>
              <a:t>Connect the Junior League volunteers back to     </a:t>
            </a:r>
            <a:br>
              <a:rPr lang="en-US" sz="2400" dirty="0">
                <a:latin typeface="Book Antiqua" panose="02040602050305030304" pitchFamily="18" charset="0"/>
              </a:rPr>
            </a:br>
            <a:r>
              <a:rPr lang="en-US" sz="2400" dirty="0">
                <a:latin typeface="Book Antiqua" panose="02040602050305030304" pitchFamily="18" charset="0"/>
              </a:rPr>
              <a:t>news/events within the JLA organization </a:t>
            </a:r>
          </a:p>
          <a:p>
            <a:pPr marL="1371600" lvl="2" indent="-457200">
              <a:spcBef>
                <a:spcPct val="50000"/>
              </a:spcBef>
              <a:buFont typeface="Arial" pitchFamily="34" charset="0"/>
              <a:buChar char="•"/>
              <a:defRPr/>
            </a:pPr>
            <a:r>
              <a:rPr lang="en-US" sz="2400" dirty="0">
                <a:latin typeface="Book Antiqua" panose="02040602050305030304" pitchFamily="18" charset="0"/>
              </a:rPr>
              <a:t>Attend agency's board of director meetings</a:t>
            </a:r>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What is a placement</a:t>
            </a:r>
          </a:p>
        </p:txBody>
      </p:sp>
    </p:spTree>
    <p:extLst>
      <p:ext uri="{BB962C8B-B14F-4D97-AF65-F5344CB8AC3E}">
        <p14:creationId xmlns:p14="http://schemas.microsoft.com/office/powerpoint/2010/main" val="864139305"/>
      </p:ext>
    </p:extLst>
  </p:cSld>
  <p:clrMapOvr>
    <a:masterClrMapping/>
  </p:clrMapOvr>
  <p:transition>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285015" y="1828800"/>
            <a:ext cx="4134585" cy="433965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defRPr/>
            </a:pPr>
            <a:r>
              <a:rPr lang="en-US" sz="2400" dirty="0">
                <a:latin typeface="Book Antiqua" panose="02040602050305030304" pitchFamily="18" charset="0"/>
              </a:rPr>
              <a:t>Activity Coordinators</a:t>
            </a:r>
          </a:p>
          <a:p>
            <a:pPr marL="457200" indent="-457200">
              <a:spcBef>
                <a:spcPct val="50000"/>
              </a:spcBef>
              <a:buFont typeface="Arial" pitchFamily="34" charset="0"/>
              <a:buChar char="•"/>
              <a:defRPr/>
            </a:pPr>
            <a:r>
              <a:rPr lang="en-US" sz="2400" dirty="0">
                <a:latin typeface="Book Antiqua" panose="02040602050305030304" pitchFamily="18" charset="0"/>
              </a:rPr>
              <a:t>Audio Recorders</a:t>
            </a:r>
          </a:p>
          <a:p>
            <a:pPr marL="457200" indent="-457200">
              <a:spcBef>
                <a:spcPct val="50000"/>
              </a:spcBef>
              <a:buFont typeface="Arial" pitchFamily="34" charset="0"/>
              <a:buChar char="•"/>
              <a:defRPr/>
            </a:pPr>
            <a:r>
              <a:rPr lang="en-US" sz="2400" dirty="0">
                <a:latin typeface="Book Antiqua" panose="02040602050305030304" pitchFamily="18" charset="0"/>
              </a:rPr>
              <a:t>Camp Staff</a:t>
            </a:r>
          </a:p>
          <a:p>
            <a:pPr marL="457200" indent="-457200">
              <a:spcBef>
                <a:spcPct val="50000"/>
              </a:spcBef>
              <a:buFont typeface="Arial" pitchFamily="34" charset="0"/>
              <a:buChar char="•"/>
              <a:defRPr/>
            </a:pPr>
            <a:r>
              <a:rPr lang="en-US" sz="2400" dirty="0">
                <a:latin typeface="Book Antiqua" panose="02040602050305030304" pitchFamily="18" charset="0"/>
              </a:rPr>
              <a:t>Case Managers</a:t>
            </a:r>
          </a:p>
          <a:p>
            <a:pPr marL="457200" indent="-457200">
              <a:spcBef>
                <a:spcPct val="50000"/>
              </a:spcBef>
              <a:buFont typeface="Arial" pitchFamily="34" charset="0"/>
              <a:buChar char="•"/>
              <a:defRPr/>
            </a:pPr>
            <a:r>
              <a:rPr lang="en-US" sz="2400" dirty="0">
                <a:latin typeface="Book Antiqua" panose="02040602050305030304" pitchFamily="18" charset="0"/>
              </a:rPr>
              <a:t>Docents</a:t>
            </a:r>
          </a:p>
          <a:p>
            <a:pPr marL="457200" indent="-457200">
              <a:spcBef>
                <a:spcPct val="50000"/>
              </a:spcBef>
              <a:buFont typeface="Arial" pitchFamily="34" charset="0"/>
              <a:buChar char="•"/>
              <a:defRPr/>
            </a:pPr>
            <a:r>
              <a:rPr lang="en-US" sz="2400" dirty="0">
                <a:latin typeface="Book Antiqua" panose="02040602050305030304" pitchFamily="18" charset="0"/>
              </a:rPr>
              <a:t>Drivers</a:t>
            </a:r>
          </a:p>
          <a:p>
            <a:pPr marL="457200" indent="-457200">
              <a:spcBef>
                <a:spcPct val="50000"/>
              </a:spcBef>
              <a:buFont typeface="Arial" pitchFamily="34" charset="0"/>
              <a:buChar char="•"/>
              <a:defRPr/>
            </a:pPr>
            <a:r>
              <a:rPr lang="en-US" sz="2400" dirty="0">
                <a:latin typeface="Book Antiqua" panose="02040602050305030304" pitchFamily="18" charset="0"/>
              </a:rPr>
              <a:t>Editors</a:t>
            </a:r>
          </a:p>
          <a:p>
            <a:pPr marL="457200" indent="-457200">
              <a:spcBef>
                <a:spcPct val="50000"/>
              </a:spcBef>
              <a:buFont typeface="Arial" pitchFamily="34" charset="0"/>
              <a:buChar char="•"/>
              <a:defRPr/>
            </a:pPr>
            <a:r>
              <a:rPr lang="en-US" sz="2400" dirty="0">
                <a:latin typeface="Book Antiqua" panose="02040602050305030304" pitchFamily="18" charset="0"/>
              </a:rPr>
              <a:t>Event Planning</a:t>
            </a:r>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Examples of Placements</a:t>
            </a:r>
          </a:p>
        </p:txBody>
      </p:sp>
      <p:sp>
        <p:nvSpPr>
          <p:cNvPr id="5" name="Text Box 8"/>
          <p:cNvSpPr txBox="1">
            <a:spLocks noChangeArrowheads="1"/>
          </p:cNvSpPr>
          <p:nvPr/>
        </p:nvSpPr>
        <p:spPr bwMode="auto">
          <a:xfrm>
            <a:off x="4587469" y="1828800"/>
            <a:ext cx="4134585" cy="433965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defRPr/>
            </a:pPr>
            <a:r>
              <a:rPr lang="en-US" sz="2400" dirty="0">
                <a:latin typeface="Book Antiqua" panose="02040602050305030304" pitchFamily="18" charset="0"/>
              </a:rPr>
              <a:t>Gardeners</a:t>
            </a:r>
          </a:p>
          <a:p>
            <a:pPr marL="457200" indent="-457200">
              <a:spcBef>
                <a:spcPct val="50000"/>
              </a:spcBef>
              <a:buFont typeface="Arial" pitchFamily="34" charset="0"/>
              <a:buChar char="•"/>
              <a:defRPr/>
            </a:pPr>
            <a:r>
              <a:rPr lang="en-US" sz="2400" dirty="0">
                <a:latin typeface="Book Antiqua" panose="02040602050305030304" pitchFamily="18" charset="0"/>
              </a:rPr>
              <a:t>Mediators</a:t>
            </a:r>
          </a:p>
          <a:p>
            <a:pPr marL="457200" indent="-457200">
              <a:spcBef>
                <a:spcPct val="50000"/>
              </a:spcBef>
              <a:buFont typeface="Arial" pitchFamily="34" charset="0"/>
              <a:buChar char="•"/>
              <a:defRPr/>
            </a:pPr>
            <a:r>
              <a:rPr lang="en-US" sz="2400" dirty="0">
                <a:latin typeface="Book Antiqua" panose="02040602050305030304" pitchFamily="18" charset="0"/>
              </a:rPr>
              <a:t>Medical Support Team</a:t>
            </a:r>
          </a:p>
          <a:p>
            <a:pPr marL="457200" indent="-457200">
              <a:spcBef>
                <a:spcPct val="50000"/>
              </a:spcBef>
              <a:buFont typeface="Arial" pitchFamily="34" charset="0"/>
              <a:buChar char="•"/>
              <a:defRPr/>
            </a:pPr>
            <a:r>
              <a:rPr lang="en-US" sz="2400" dirty="0">
                <a:latin typeface="Book Antiqua" panose="02040602050305030304" pitchFamily="18" charset="0"/>
              </a:rPr>
              <a:t>Mentors</a:t>
            </a:r>
          </a:p>
          <a:p>
            <a:pPr marL="457200" indent="-457200">
              <a:spcBef>
                <a:spcPct val="50000"/>
              </a:spcBef>
              <a:buFont typeface="Arial" pitchFamily="34" charset="0"/>
              <a:buChar char="•"/>
              <a:defRPr/>
            </a:pPr>
            <a:r>
              <a:rPr lang="en-US" sz="2400" dirty="0">
                <a:latin typeface="Book Antiqua" panose="02040602050305030304" pitchFamily="18" charset="0"/>
              </a:rPr>
              <a:t>Social Media Programs</a:t>
            </a:r>
          </a:p>
          <a:p>
            <a:pPr marL="457200" indent="-457200">
              <a:spcBef>
                <a:spcPct val="50000"/>
              </a:spcBef>
              <a:buFont typeface="Arial" pitchFamily="34" charset="0"/>
              <a:buChar char="•"/>
              <a:defRPr/>
            </a:pPr>
            <a:r>
              <a:rPr lang="en-US" sz="2400" dirty="0">
                <a:latin typeface="Book Antiqua" panose="02040602050305030304" pitchFamily="18" charset="0"/>
              </a:rPr>
              <a:t>Tax Preparers</a:t>
            </a:r>
          </a:p>
          <a:p>
            <a:pPr marL="457200" indent="-457200">
              <a:spcBef>
                <a:spcPct val="50000"/>
              </a:spcBef>
              <a:buFont typeface="Arial" pitchFamily="34" charset="0"/>
              <a:buChar char="•"/>
              <a:defRPr/>
            </a:pPr>
            <a:r>
              <a:rPr lang="en-US" sz="2400" dirty="0">
                <a:latin typeface="Book Antiqua" panose="02040602050305030304" pitchFamily="18" charset="0"/>
              </a:rPr>
              <a:t>Veterinarian Assistants</a:t>
            </a:r>
          </a:p>
          <a:p>
            <a:pPr marL="457200" indent="-457200">
              <a:spcBef>
                <a:spcPct val="50000"/>
              </a:spcBef>
              <a:buFont typeface="Arial" pitchFamily="34" charset="0"/>
              <a:buChar char="•"/>
              <a:defRPr/>
            </a:pPr>
            <a:r>
              <a:rPr lang="en-US" sz="2400" dirty="0">
                <a:latin typeface="Book Antiqua" panose="02040602050305030304" pitchFamily="18" charset="0"/>
              </a:rPr>
              <a:t>Web Researchers</a:t>
            </a:r>
          </a:p>
        </p:txBody>
      </p:sp>
    </p:spTree>
    <p:extLst>
      <p:ext uri="{BB962C8B-B14F-4D97-AF65-F5344CB8AC3E}">
        <p14:creationId xmlns:p14="http://schemas.microsoft.com/office/powerpoint/2010/main" val="4139389721"/>
      </p:ext>
    </p:extLst>
  </p:cSld>
  <p:clrMapOvr>
    <a:masterClrMapping/>
  </p:clrMapOvr>
  <p:transition>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Text Box 8"/>
          <p:cNvSpPr txBox="1">
            <a:spLocks noChangeArrowheads="1"/>
          </p:cNvSpPr>
          <p:nvPr/>
        </p:nvSpPr>
        <p:spPr bwMode="auto">
          <a:xfrm>
            <a:off x="219326" y="990600"/>
            <a:ext cx="8382000" cy="1600438"/>
          </a:xfrm>
          <a:prstGeom prst="rect">
            <a:avLst/>
          </a:prstGeom>
          <a:noFill/>
          <a:ln w="9525">
            <a:noFill/>
            <a:miter lim="800000"/>
            <a:headEnd/>
            <a:tailEnd/>
          </a:ln>
        </p:spPr>
        <p:txBody>
          <a:bodyPr>
            <a:spAutoFit/>
          </a:bodyPr>
          <a:lstStyle/>
          <a:p>
            <a:pPr marL="457200" indent="-457200">
              <a:spcBef>
                <a:spcPct val="50000"/>
              </a:spcBef>
              <a:buFont typeface="Arial" panose="020B0604020202020204" pitchFamily="34" charset="0"/>
              <a:buChar char="•"/>
              <a:defRPr/>
            </a:pPr>
            <a:r>
              <a:rPr lang="en-US" sz="2600" dirty="0">
                <a:latin typeface="Acclaim" pitchFamily="2" charset="0"/>
              </a:rPr>
              <a:t> </a:t>
            </a:r>
            <a:r>
              <a:rPr lang="en-US" sz="2400" dirty="0">
                <a:latin typeface="Book Antiqua" panose="02040602050305030304" pitchFamily="18" charset="0"/>
              </a:rPr>
              <a:t>Welcome and Mission of The Junior League of Austin</a:t>
            </a:r>
          </a:p>
          <a:p>
            <a:pPr marL="342900" indent="-342900">
              <a:spcBef>
                <a:spcPct val="50000"/>
              </a:spcBef>
              <a:buFont typeface="Arial" panose="020B0604020202020204" pitchFamily="34" charset="0"/>
              <a:buChar char="•"/>
              <a:defRPr/>
            </a:pPr>
            <a:r>
              <a:rPr lang="en-US" sz="2400" dirty="0">
                <a:latin typeface="Book Antiqua" panose="02040602050305030304" pitchFamily="18" charset="0"/>
              </a:rPr>
              <a:t>  Types of Support</a:t>
            </a:r>
          </a:p>
          <a:p>
            <a:pPr marL="342900" indent="-342900">
              <a:spcBef>
                <a:spcPct val="50000"/>
              </a:spcBef>
              <a:buFont typeface="Arial" panose="020B0604020202020204" pitchFamily="34" charset="0"/>
              <a:buChar char="•"/>
              <a:defRPr/>
            </a:pPr>
            <a:r>
              <a:rPr lang="en-US" sz="2400" dirty="0">
                <a:latin typeface="Book Antiqua" panose="02040602050305030304" pitchFamily="18" charset="0"/>
              </a:rPr>
              <a:t>  Overview of Becoming a Community Project</a:t>
            </a:r>
          </a:p>
        </p:txBody>
      </p:sp>
      <p:sp>
        <p:nvSpPr>
          <p:cNvPr id="21" name="TextBox 20"/>
          <p:cNvSpPr txBox="1"/>
          <p:nvPr/>
        </p:nvSpPr>
        <p:spPr>
          <a:xfrm>
            <a:off x="114300" y="88613"/>
            <a:ext cx="445770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Agenda</a:t>
            </a:r>
          </a:p>
        </p:txBody>
      </p:sp>
      <p:sp>
        <p:nvSpPr>
          <p:cNvPr id="15" name="Rectangle 14"/>
          <p:cNvSpPr/>
          <p:nvPr/>
        </p:nvSpPr>
        <p:spPr>
          <a:xfrm>
            <a:off x="0" y="3048000"/>
            <a:ext cx="9144000" cy="696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latin typeface="Book Antiqua" panose="02040602050305030304" pitchFamily="18" charset="0"/>
              </a:rPr>
              <a:t>ROUND TABLE Q&amp;As</a:t>
            </a:r>
          </a:p>
        </p:txBody>
      </p:sp>
      <p:sp>
        <p:nvSpPr>
          <p:cNvPr id="17" name="Text Box 8"/>
          <p:cNvSpPr txBox="1">
            <a:spLocks noChangeArrowheads="1"/>
          </p:cNvSpPr>
          <p:nvPr/>
        </p:nvSpPr>
        <p:spPr bwMode="auto">
          <a:xfrm>
            <a:off x="256112" y="3949860"/>
            <a:ext cx="8382000" cy="2677656"/>
          </a:xfrm>
          <a:prstGeom prst="rect">
            <a:avLst/>
          </a:prstGeom>
          <a:noFill/>
          <a:ln w="9525">
            <a:noFill/>
            <a:miter lim="800000"/>
            <a:headEnd/>
            <a:tailEnd/>
          </a:ln>
        </p:spPr>
        <p:txBody>
          <a:bodyPr>
            <a:spAutoFit/>
          </a:bodyPr>
          <a:lstStyle/>
          <a:p>
            <a:pPr marL="342900" indent="-342900">
              <a:spcBef>
                <a:spcPct val="50000"/>
              </a:spcBef>
              <a:buFont typeface="Arial" panose="020B0604020202020204" pitchFamily="34" charset="0"/>
              <a:buChar char="•"/>
              <a:defRPr/>
            </a:pPr>
            <a:r>
              <a:rPr lang="en-US" sz="2400" dirty="0">
                <a:latin typeface="Book Antiqua" panose="02040602050305030304" pitchFamily="18" charset="0"/>
              </a:rPr>
              <a:t> Community Projects</a:t>
            </a:r>
          </a:p>
          <a:p>
            <a:pPr marL="342900" indent="-342900">
              <a:spcBef>
                <a:spcPct val="50000"/>
              </a:spcBef>
              <a:buFont typeface="Arial" panose="020B0604020202020204" pitchFamily="34" charset="0"/>
              <a:buChar char="•"/>
              <a:defRPr/>
            </a:pPr>
            <a:r>
              <a:rPr lang="en-US" sz="2400" dirty="0">
                <a:latin typeface="Book Antiqua" panose="02040602050305030304" pitchFamily="18" charset="0"/>
              </a:rPr>
              <a:t> Placement				</a:t>
            </a:r>
          </a:p>
          <a:p>
            <a:pPr marL="342900" indent="-342900">
              <a:spcBef>
                <a:spcPct val="50000"/>
              </a:spcBef>
              <a:buFont typeface="Arial" panose="020B0604020202020204" pitchFamily="34" charset="0"/>
              <a:buChar char="•"/>
              <a:defRPr/>
            </a:pPr>
            <a:r>
              <a:rPr lang="en-US" sz="2400" dirty="0">
                <a:latin typeface="Book Antiqua" panose="02040602050305030304" pitchFamily="18" charset="0"/>
              </a:rPr>
              <a:t> Done-In-A-Day</a:t>
            </a:r>
          </a:p>
          <a:p>
            <a:pPr marL="342900" indent="-342900">
              <a:spcBef>
                <a:spcPct val="50000"/>
              </a:spcBef>
              <a:buFont typeface="Arial" panose="020B0604020202020204" pitchFamily="34" charset="0"/>
              <a:buChar char="•"/>
              <a:defRPr/>
            </a:pPr>
            <a:r>
              <a:rPr lang="en-US" sz="2400" dirty="0">
                <a:latin typeface="Book Antiqua" panose="02040602050305030304" pitchFamily="18" charset="0"/>
              </a:rPr>
              <a:t> Spanish Immersion</a:t>
            </a:r>
          </a:p>
          <a:p>
            <a:pPr marL="342900" indent="-342900">
              <a:spcBef>
                <a:spcPct val="50000"/>
              </a:spcBef>
              <a:buFont typeface="Arial" panose="020B0604020202020204" pitchFamily="34" charset="0"/>
              <a:buChar char="•"/>
              <a:defRPr/>
            </a:pPr>
            <a:r>
              <a:rPr lang="en-US" sz="2400" dirty="0">
                <a:latin typeface="Book Antiqua" panose="02040602050305030304" pitchFamily="18" charset="0"/>
              </a:rPr>
              <a:t> Coats for Kids</a:t>
            </a:r>
          </a:p>
        </p:txBody>
      </p:sp>
    </p:spTree>
  </p:cSld>
  <p:clrMapOvr>
    <a:masterClrMapping/>
  </p:clrMapOvr>
  <p:transition>
    <p:split orient="ver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285015" y="1447800"/>
            <a:ext cx="8630385" cy="5509200"/>
          </a:xfrm>
          <a:prstGeom prst="rect">
            <a:avLst/>
          </a:prstGeom>
          <a:noFill/>
          <a:ln w="9525">
            <a:noFill/>
            <a:miter lim="800000"/>
            <a:headEnd/>
            <a:tailEnd/>
          </a:ln>
        </p:spPr>
        <p:txBody>
          <a:bodyPr wrap="square">
            <a:spAutoFit/>
          </a:bodyPr>
          <a:lstStyle/>
          <a:p>
            <a:pPr>
              <a:spcBef>
                <a:spcPct val="50000"/>
              </a:spcBef>
              <a:defRPr/>
            </a:pPr>
            <a:r>
              <a:rPr lang="en-US" sz="2000" dirty="0">
                <a:latin typeface="Book Antiqua" panose="02040602050305030304" pitchFamily="18" charset="0"/>
              </a:rPr>
              <a:t>Please use the following definitions when requesting volunteer placements. </a:t>
            </a:r>
          </a:p>
          <a:p>
            <a:pPr marL="457200" indent="-457200">
              <a:spcBef>
                <a:spcPct val="50000"/>
              </a:spcBef>
              <a:buFont typeface="Arial" panose="020B0604020202020204" pitchFamily="34" charset="0"/>
              <a:buChar char="•"/>
              <a:defRPr/>
            </a:pPr>
            <a:r>
              <a:rPr lang="en-US" sz="2000" b="1" u="sng" cap="all" dirty="0">
                <a:latin typeface="Book Antiqua" panose="02040602050305030304" pitchFamily="18" charset="0"/>
              </a:rPr>
              <a:t>Fixed Schedule:</a:t>
            </a:r>
            <a:r>
              <a:rPr lang="en-US" sz="2000" b="1" cap="all" dirty="0">
                <a:latin typeface="Book Antiqua" panose="02040602050305030304" pitchFamily="18" charset="0"/>
              </a:rPr>
              <a:t>  </a:t>
            </a:r>
            <a:r>
              <a:rPr lang="en-US" sz="2000" dirty="0">
                <a:latin typeface="Book Antiqua" panose="02040602050305030304" pitchFamily="18" charset="0"/>
              </a:rPr>
              <a:t>Requires attendance at the same day/time each week for the duration of the placement.</a:t>
            </a:r>
          </a:p>
          <a:p>
            <a:pPr marL="457200" indent="-457200">
              <a:spcBef>
                <a:spcPct val="50000"/>
              </a:spcBef>
              <a:buFont typeface="Arial" panose="020B0604020202020204" pitchFamily="34" charset="0"/>
              <a:buChar char="•"/>
              <a:defRPr/>
            </a:pPr>
            <a:r>
              <a:rPr lang="en-US" sz="2000" b="1" u="sng" cap="all" dirty="0">
                <a:latin typeface="Book Antiqua" panose="02040602050305030304" pitchFamily="18" charset="0"/>
              </a:rPr>
              <a:t>Flexible Schedule</a:t>
            </a:r>
            <a:r>
              <a:rPr lang="en-US" sz="2000" dirty="0">
                <a:latin typeface="Book Antiqua" panose="02040602050305030304" pitchFamily="18" charset="0"/>
              </a:rPr>
              <a:t>:  Requires regular attendance during the agency's operating hours, but offers flexibility in the scheduling. (For example, a volunteer could work Tuesday mornings one week and Wednesday evenings the following week.) Requires communication with the agency to inform when they will expect to have volunteers on hand.</a:t>
            </a:r>
          </a:p>
          <a:p>
            <a:pPr marL="457200" indent="-457200">
              <a:spcBef>
                <a:spcPct val="50000"/>
              </a:spcBef>
              <a:buFont typeface="Arial" panose="020B0604020202020204" pitchFamily="34" charset="0"/>
              <a:buChar char="•"/>
              <a:defRPr/>
            </a:pPr>
            <a:r>
              <a:rPr lang="en-US" sz="2000" b="1" u="sng" cap="all" dirty="0">
                <a:latin typeface="Book Antiqua" panose="02040602050305030304" pitchFamily="18" charset="0"/>
              </a:rPr>
              <a:t>Task Based/Remote</a:t>
            </a:r>
            <a:r>
              <a:rPr lang="en-US" sz="2000" dirty="0">
                <a:latin typeface="Book Antiqua" panose="02040602050305030304" pitchFamily="18" charset="0"/>
              </a:rPr>
              <a:t>:  Completion of the assigned tasks as defined in the placement portfolio. Placement is not linked to the agency’s hours of operation or physical location and offers the greatest flexibility in scheduling. </a:t>
            </a:r>
          </a:p>
          <a:p>
            <a:pPr>
              <a:spcBef>
                <a:spcPct val="50000"/>
              </a:spcBef>
              <a:defRPr/>
            </a:pPr>
            <a:endParaRPr lang="en-US" sz="2800" dirty="0">
              <a:latin typeface="Acclaim" pitchFamily="2" charset="0"/>
            </a:endParaRPr>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Placement Definitions</a:t>
            </a:r>
          </a:p>
        </p:txBody>
      </p:sp>
    </p:spTree>
    <p:extLst>
      <p:ext uri="{BB962C8B-B14F-4D97-AF65-F5344CB8AC3E}">
        <p14:creationId xmlns:p14="http://schemas.microsoft.com/office/powerpoint/2010/main" val="4151412296"/>
      </p:ext>
    </p:extLst>
  </p:cSld>
  <p:clrMapOvr>
    <a:masterClrMapping/>
  </p:clrMapOvr>
  <p:transition>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285015" y="1568708"/>
            <a:ext cx="8630385" cy="4708981"/>
          </a:xfrm>
          <a:prstGeom prst="rect">
            <a:avLst/>
          </a:prstGeom>
          <a:noFill/>
          <a:ln w="9525">
            <a:noFill/>
            <a:miter lim="800000"/>
            <a:headEnd/>
            <a:tailEnd/>
          </a:ln>
        </p:spPr>
        <p:txBody>
          <a:bodyPr wrap="square">
            <a:spAutoFit/>
          </a:bodyPr>
          <a:lstStyle/>
          <a:p>
            <a:pPr>
              <a:spcBef>
                <a:spcPct val="50000"/>
              </a:spcBef>
              <a:defRPr/>
            </a:pPr>
            <a:r>
              <a:rPr lang="en-US" sz="2400" dirty="0">
                <a:latin typeface="Book Antiqua" panose="02040602050305030304" pitchFamily="18" charset="0"/>
              </a:rPr>
              <a:t>A volunteer may work either a Year-Long Placement </a:t>
            </a:r>
            <a:r>
              <a:rPr lang="en-US" sz="2400" u="sng" dirty="0">
                <a:latin typeface="Book Antiqua" panose="02040602050305030304" pitchFamily="18" charset="0"/>
              </a:rPr>
              <a:t>OR</a:t>
            </a:r>
            <a:r>
              <a:rPr lang="en-US" sz="2400" dirty="0">
                <a:latin typeface="Book Antiqua" panose="02040602050305030304" pitchFamily="18" charset="0"/>
              </a:rPr>
              <a:t> a Concentrated Placement</a:t>
            </a:r>
          </a:p>
          <a:p>
            <a:pPr marL="914400" lvl="1" indent="-457200">
              <a:spcBef>
                <a:spcPct val="50000"/>
              </a:spcBef>
              <a:buFont typeface="Arial" panose="020B0604020202020204" pitchFamily="34" charset="0"/>
              <a:buChar char="•"/>
              <a:defRPr/>
            </a:pPr>
            <a:r>
              <a:rPr lang="en-US" sz="2400" dirty="0">
                <a:latin typeface="Book Antiqua" panose="02040602050305030304" pitchFamily="18" charset="0"/>
              </a:rPr>
              <a:t>Year long = September – May (AISD calendar)</a:t>
            </a:r>
          </a:p>
          <a:p>
            <a:pPr marL="914400" lvl="1" indent="-457200">
              <a:spcBef>
                <a:spcPct val="50000"/>
              </a:spcBef>
              <a:buFont typeface="Arial" panose="020B0604020202020204" pitchFamily="34" charset="0"/>
              <a:buChar char="•"/>
              <a:defRPr/>
            </a:pPr>
            <a:r>
              <a:rPr lang="en-US" sz="2400" dirty="0">
                <a:latin typeface="Book Antiqua" panose="02040602050305030304" pitchFamily="18" charset="0"/>
              </a:rPr>
              <a:t>Concentrated = </a:t>
            </a:r>
          </a:p>
          <a:p>
            <a:pPr marL="1828800" lvl="3" indent="-457200">
              <a:spcBef>
                <a:spcPct val="50000"/>
              </a:spcBef>
              <a:buFont typeface="Arial" panose="020B0604020202020204" pitchFamily="34" charset="0"/>
              <a:buChar char="•"/>
              <a:defRPr/>
            </a:pPr>
            <a:r>
              <a:rPr lang="en-US" sz="2400" dirty="0">
                <a:latin typeface="Book Antiqua" panose="02040602050305030304" pitchFamily="18" charset="0"/>
              </a:rPr>
              <a:t>Summer:  June – August</a:t>
            </a:r>
          </a:p>
          <a:p>
            <a:pPr marL="1828800" lvl="3" indent="-457200">
              <a:spcBef>
                <a:spcPct val="50000"/>
              </a:spcBef>
              <a:buFont typeface="Arial" panose="020B0604020202020204" pitchFamily="34" charset="0"/>
              <a:buChar char="•"/>
              <a:defRPr/>
            </a:pPr>
            <a:r>
              <a:rPr lang="en-US" sz="2400" dirty="0">
                <a:latin typeface="Book Antiqua" panose="02040602050305030304" pitchFamily="18" charset="0"/>
              </a:rPr>
              <a:t>Fall:  September – December</a:t>
            </a:r>
          </a:p>
          <a:p>
            <a:pPr marL="1828800" lvl="3" indent="-457200">
              <a:spcBef>
                <a:spcPct val="50000"/>
              </a:spcBef>
              <a:buFont typeface="Arial" panose="020B0604020202020204" pitchFamily="34" charset="0"/>
              <a:buChar char="•"/>
              <a:defRPr/>
            </a:pPr>
            <a:r>
              <a:rPr lang="en-US" sz="2400" dirty="0">
                <a:latin typeface="Book Antiqua" panose="02040602050305030304" pitchFamily="18" charset="0"/>
              </a:rPr>
              <a:t>Spring:  January – May</a:t>
            </a:r>
          </a:p>
          <a:p>
            <a:pPr marL="1828800" lvl="3" indent="-457200">
              <a:spcBef>
                <a:spcPct val="50000"/>
              </a:spcBef>
              <a:buFont typeface="Wingdings" pitchFamily="2" charset="2"/>
              <a:buChar char="§"/>
              <a:defRPr/>
            </a:pPr>
            <a:endParaRPr lang="en-US" sz="2400" dirty="0">
              <a:latin typeface="Book Antiqua" panose="02040602050305030304" pitchFamily="18" charset="0"/>
            </a:endParaRPr>
          </a:p>
          <a:p>
            <a:pPr>
              <a:spcBef>
                <a:spcPct val="50000"/>
              </a:spcBef>
              <a:defRPr/>
            </a:pPr>
            <a:r>
              <a:rPr lang="en-US" sz="2400" dirty="0">
                <a:latin typeface="Book Antiqua" panose="02040602050305030304" pitchFamily="18" charset="0"/>
              </a:rPr>
              <a:t>All placements observe AISD holidays</a:t>
            </a:r>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Placement Time of Year</a:t>
            </a:r>
          </a:p>
        </p:txBody>
      </p:sp>
    </p:spTree>
    <p:extLst>
      <p:ext uri="{BB962C8B-B14F-4D97-AF65-F5344CB8AC3E}">
        <p14:creationId xmlns:p14="http://schemas.microsoft.com/office/powerpoint/2010/main" val="2096667962"/>
      </p:ext>
    </p:extLst>
  </p:cSld>
  <p:clrMapOvr>
    <a:masterClrMapping/>
  </p:clrMapOvr>
  <p:transition>
    <p:wipe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285015" y="1508760"/>
            <a:ext cx="8630385" cy="5170646"/>
          </a:xfrm>
          <a:prstGeom prst="rect">
            <a:avLst/>
          </a:prstGeom>
          <a:noFill/>
          <a:ln w="9525">
            <a:noFill/>
            <a:miter lim="800000"/>
            <a:headEnd/>
            <a:tailEnd/>
          </a:ln>
        </p:spPr>
        <p:txBody>
          <a:bodyPr wrap="square">
            <a:spAutoFit/>
          </a:bodyPr>
          <a:lstStyle/>
          <a:p>
            <a:pPr marL="457200" indent="-457200">
              <a:spcBef>
                <a:spcPct val="50000"/>
              </a:spcBef>
              <a:buFont typeface="Arial" panose="020B0604020202020204" pitchFamily="34" charset="0"/>
              <a:buChar char="•"/>
              <a:defRPr/>
            </a:pPr>
            <a:r>
              <a:rPr lang="en-US" sz="2000" dirty="0">
                <a:latin typeface="Book Antiqua" panose="02040602050305030304" pitchFamily="18" charset="0"/>
              </a:rPr>
              <a:t>Flexibility of schedule</a:t>
            </a:r>
          </a:p>
          <a:p>
            <a:pPr marL="457200" indent="-457200">
              <a:spcBef>
                <a:spcPct val="50000"/>
              </a:spcBef>
              <a:buFont typeface="Arial" panose="020B0604020202020204" pitchFamily="34" charset="0"/>
              <a:buChar char="•"/>
              <a:defRPr/>
            </a:pPr>
            <a:r>
              <a:rPr lang="en-US" sz="2000" dirty="0">
                <a:latin typeface="Book Antiqua" panose="02040602050305030304" pitchFamily="18" charset="0"/>
              </a:rPr>
              <a:t>High demand shift times and those that are less popular</a:t>
            </a:r>
          </a:p>
          <a:p>
            <a:pPr marL="457200" indent="-457200">
              <a:spcBef>
                <a:spcPct val="50000"/>
              </a:spcBef>
              <a:buFont typeface="Arial" panose="020B0604020202020204" pitchFamily="34" charset="0"/>
              <a:buChar char="•"/>
              <a:defRPr/>
            </a:pPr>
            <a:r>
              <a:rPr lang="en-US" sz="2000" dirty="0">
                <a:latin typeface="Book Antiqua" panose="02040602050305030304" pitchFamily="18" charset="0"/>
              </a:rPr>
              <a:t>Well-defined, clear expectations</a:t>
            </a:r>
          </a:p>
          <a:p>
            <a:pPr marL="457200" indent="-457200">
              <a:spcBef>
                <a:spcPct val="50000"/>
              </a:spcBef>
              <a:buFont typeface="Arial" panose="020B0604020202020204" pitchFamily="34" charset="0"/>
              <a:buChar char="•"/>
              <a:defRPr/>
            </a:pPr>
            <a:r>
              <a:rPr lang="en-US" sz="2000" dirty="0">
                <a:latin typeface="Book Antiqua" panose="02040602050305030304" pitchFamily="18" charset="0"/>
              </a:rPr>
              <a:t>Appropriate training and orientation provided</a:t>
            </a:r>
          </a:p>
          <a:p>
            <a:pPr marL="457200" indent="-457200">
              <a:spcBef>
                <a:spcPct val="50000"/>
              </a:spcBef>
              <a:buFont typeface="Arial" panose="020B0604020202020204" pitchFamily="34" charset="0"/>
              <a:buChar char="•"/>
              <a:defRPr/>
            </a:pPr>
            <a:r>
              <a:rPr lang="en-US" sz="2000" dirty="0">
                <a:latin typeface="Book Antiqua" panose="02040602050305030304" pitchFamily="18" charset="0"/>
              </a:rPr>
              <a:t>Safety of the placement – location, parking and task</a:t>
            </a:r>
          </a:p>
          <a:p>
            <a:pPr marL="457200" indent="-457200">
              <a:spcBef>
                <a:spcPct val="50000"/>
              </a:spcBef>
              <a:buFont typeface="Arial" panose="020B0604020202020204" pitchFamily="34" charset="0"/>
              <a:buChar char="•"/>
              <a:defRPr/>
            </a:pPr>
            <a:r>
              <a:rPr lang="en-US" sz="2000" dirty="0">
                <a:latin typeface="Book Antiqua" panose="02040602050305030304" pitchFamily="18" charset="0"/>
              </a:rPr>
              <a:t>Note “good to know” information such as:</a:t>
            </a:r>
          </a:p>
          <a:p>
            <a:pPr marL="1257300" lvl="2" indent="-342900">
              <a:buFont typeface="Arial" panose="020B0604020202020204" pitchFamily="34" charset="0"/>
              <a:buChar char="•"/>
            </a:pPr>
            <a:r>
              <a:rPr lang="en-US" sz="2000" dirty="0">
                <a:latin typeface="Book Antiqua" panose="02040602050305030304" pitchFamily="18" charset="0"/>
              </a:rPr>
              <a:t>Prior computer or software training</a:t>
            </a:r>
          </a:p>
          <a:p>
            <a:pPr marL="1257300" lvl="2" indent="-342900">
              <a:buFont typeface="Arial" panose="020B0604020202020204" pitchFamily="34" charset="0"/>
              <a:buChar char="•"/>
            </a:pPr>
            <a:r>
              <a:rPr lang="en-US" sz="2000" dirty="0">
                <a:latin typeface="Book Antiqua" panose="02040602050305030304" pitchFamily="18" charset="0"/>
              </a:rPr>
              <a:t>Pregnancy restrictions</a:t>
            </a:r>
          </a:p>
          <a:p>
            <a:pPr marL="1257300" lvl="2" indent="-342900">
              <a:buFont typeface="Arial" panose="020B0604020202020204" pitchFamily="34" charset="0"/>
              <a:buChar char="•"/>
            </a:pPr>
            <a:r>
              <a:rPr lang="en-US" sz="2000" dirty="0">
                <a:latin typeface="Book Antiqua" panose="02040602050305030304" pitchFamily="18" charset="0"/>
              </a:rPr>
              <a:t>Knowledge of a second language</a:t>
            </a:r>
          </a:p>
          <a:p>
            <a:pPr marL="1257300" lvl="2" indent="-342900">
              <a:buFont typeface="Arial" panose="020B0604020202020204" pitchFamily="34" charset="0"/>
              <a:buChar char="•"/>
            </a:pPr>
            <a:r>
              <a:rPr lang="en-US" sz="2000" dirty="0">
                <a:latin typeface="Book Antiqua" panose="02040602050305030304" pitchFamily="18" charset="0"/>
              </a:rPr>
              <a:t>Summer Camp – volunteer’s children permitted?</a:t>
            </a:r>
          </a:p>
          <a:p>
            <a:pPr marL="1257300" lvl="2" indent="-342900">
              <a:buFont typeface="Arial" panose="020B0604020202020204" pitchFamily="34" charset="0"/>
              <a:buChar char="•"/>
            </a:pPr>
            <a:r>
              <a:rPr lang="en-US" sz="2000" dirty="0">
                <a:latin typeface="Book Antiqua" panose="02040602050305030304" pitchFamily="18" charset="0"/>
              </a:rPr>
              <a:t>Immunizations</a:t>
            </a:r>
          </a:p>
          <a:p>
            <a:pPr marL="1257300" lvl="2" indent="-342900">
              <a:buFont typeface="Arial" panose="020B0604020202020204" pitchFamily="34" charset="0"/>
              <a:buChar char="•"/>
            </a:pPr>
            <a:r>
              <a:rPr lang="en-US" sz="2000" dirty="0">
                <a:latin typeface="Book Antiqua" panose="02040602050305030304" pitchFamily="18" charset="0"/>
              </a:rPr>
              <a:t>References or background check required</a:t>
            </a:r>
          </a:p>
          <a:p>
            <a:pPr marL="1257300" lvl="2" indent="-342900">
              <a:buFont typeface="Arial" panose="020B0604020202020204" pitchFamily="34" charset="0"/>
              <a:buChar char="•"/>
            </a:pPr>
            <a:r>
              <a:rPr lang="en-US" sz="2000" dirty="0">
                <a:latin typeface="Book Antiqua" panose="02040602050305030304" pitchFamily="18" charset="0"/>
              </a:rPr>
              <a:t>Uniforms required	</a:t>
            </a:r>
          </a:p>
          <a:p>
            <a:pPr marL="1257300" lvl="2" indent="-342900">
              <a:buFont typeface="Arial" panose="020B0604020202020204" pitchFamily="34" charset="0"/>
              <a:buChar char="•"/>
            </a:pPr>
            <a:r>
              <a:rPr lang="en-US" sz="2000" dirty="0">
                <a:latin typeface="Book Antiqua" panose="02040602050305030304" pitchFamily="18" charset="0"/>
              </a:rPr>
              <a:t>Parking passes</a:t>
            </a:r>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Placement Highlights</a:t>
            </a:r>
          </a:p>
        </p:txBody>
      </p:sp>
    </p:spTree>
    <p:extLst>
      <p:ext uri="{BB962C8B-B14F-4D97-AF65-F5344CB8AC3E}">
        <p14:creationId xmlns:p14="http://schemas.microsoft.com/office/powerpoint/2010/main" val="1848908861"/>
      </p:ext>
    </p:extLst>
  </p:cSld>
  <p:clrMapOvr>
    <a:masterClrMapping/>
  </p:clrMapOvr>
  <p:transition>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266622" y="2133600"/>
            <a:ext cx="8630385" cy="2862322"/>
          </a:xfrm>
          <a:prstGeom prst="rect">
            <a:avLst/>
          </a:prstGeom>
          <a:noFill/>
          <a:ln w="9525">
            <a:noFill/>
            <a:miter lim="800000"/>
            <a:headEnd/>
            <a:tailEnd/>
          </a:ln>
        </p:spPr>
        <p:txBody>
          <a:bodyPr wrap="square">
            <a:spAutoFit/>
          </a:bodyPr>
          <a:lstStyle/>
          <a:p>
            <a:pPr marL="457200" indent="-457200">
              <a:spcBef>
                <a:spcPct val="50000"/>
              </a:spcBef>
              <a:buFont typeface="Arial" panose="020B0604020202020204" pitchFamily="34" charset="0"/>
              <a:buChar char="•"/>
              <a:defRPr/>
            </a:pPr>
            <a:r>
              <a:rPr lang="en-US" sz="2400" dirty="0">
                <a:latin typeface="Book Antiqua" panose="02040602050305030304" pitchFamily="18" charset="0"/>
              </a:rPr>
              <a:t>Funding is granted only for a single year</a:t>
            </a:r>
          </a:p>
          <a:p>
            <a:pPr marL="457200" indent="-457200">
              <a:spcBef>
                <a:spcPct val="50000"/>
              </a:spcBef>
              <a:buFont typeface="Arial" panose="020B0604020202020204" pitchFamily="34" charset="0"/>
              <a:buChar char="•"/>
              <a:defRPr/>
            </a:pPr>
            <a:r>
              <a:rPr lang="en-US" sz="2400" dirty="0">
                <a:latin typeface="Book Antiqua" panose="02040602050305030304" pitchFamily="18" charset="0"/>
              </a:rPr>
              <a:t>Funding is a reimbursement process</a:t>
            </a:r>
          </a:p>
          <a:p>
            <a:pPr marL="457200" indent="-457200">
              <a:spcBef>
                <a:spcPct val="50000"/>
              </a:spcBef>
              <a:buFont typeface="Arial" panose="020B0604020202020204" pitchFamily="34" charset="0"/>
              <a:buChar char="•"/>
              <a:defRPr/>
            </a:pPr>
            <a:r>
              <a:rPr lang="en-US" sz="2400" dirty="0">
                <a:latin typeface="Book Antiqua" panose="02040602050305030304" pitchFamily="18" charset="0"/>
              </a:rPr>
              <a:t>Reimbursement requests and documentation are due 30 days after purchase</a:t>
            </a:r>
          </a:p>
          <a:p>
            <a:pPr marL="457200" indent="-457200">
              <a:spcBef>
                <a:spcPct val="50000"/>
              </a:spcBef>
              <a:buFont typeface="Arial" panose="020B0604020202020204" pitchFamily="34" charset="0"/>
              <a:buChar char="•"/>
              <a:defRPr/>
            </a:pPr>
            <a:r>
              <a:rPr lang="en-US" sz="2400" dirty="0">
                <a:latin typeface="Book Antiqua" panose="02040602050305030304" pitchFamily="18" charset="0"/>
              </a:rPr>
              <a:t>Funding requests must be related to volunteer placements described in application (no endowment funding)</a:t>
            </a:r>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Funding Request REMINDERS</a:t>
            </a:r>
          </a:p>
        </p:txBody>
      </p:sp>
    </p:spTree>
    <p:extLst>
      <p:ext uri="{BB962C8B-B14F-4D97-AF65-F5344CB8AC3E}">
        <p14:creationId xmlns:p14="http://schemas.microsoft.com/office/powerpoint/2010/main" val="4144604524"/>
      </p:ext>
    </p:extLst>
  </p:cSld>
  <p:clrMapOvr>
    <a:masterClrMapping/>
  </p:clrMapOvr>
  <p:transition>
    <p:wipe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178997" y="1611541"/>
            <a:ext cx="8858985" cy="4324261"/>
          </a:xfrm>
          <a:prstGeom prst="rect">
            <a:avLst/>
          </a:prstGeom>
          <a:noFill/>
          <a:ln w="9525">
            <a:noFill/>
            <a:miter lim="800000"/>
            <a:headEnd/>
            <a:tailEnd/>
          </a:ln>
        </p:spPr>
        <p:txBody>
          <a:bodyPr wrap="square">
            <a:spAutoFit/>
          </a:bodyPr>
          <a:lstStyle/>
          <a:p>
            <a:pPr>
              <a:spcBef>
                <a:spcPct val="50000"/>
              </a:spcBef>
              <a:defRPr/>
            </a:pPr>
            <a:r>
              <a:rPr lang="en-US" sz="2200" dirty="0">
                <a:latin typeface="Book Antiqua" panose="02040602050305030304" pitchFamily="18" charset="0"/>
              </a:rPr>
              <a:t>Financial documentation is required with your application. In addition to the Financial Information Cover Letter (on the website), please provide us with 1 copy of each of the following items:</a:t>
            </a:r>
          </a:p>
          <a:p>
            <a:pPr marL="914400" lvl="1" indent="-457200">
              <a:spcBef>
                <a:spcPct val="50000"/>
              </a:spcBef>
              <a:buFont typeface="Arial" panose="020B0604020202020204" pitchFamily="34" charset="0"/>
              <a:buChar char="•"/>
              <a:defRPr/>
            </a:pPr>
            <a:r>
              <a:rPr lang="en-US" sz="2200" dirty="0">
                <a:latin typeface="Book Antiqua" panose="02040602050305030304" pitchFamily="18" charset="0"/>
              </a:rPr>
              <a:t>Your IRS 501c(3) determination letter</a:t>
            </a:r>
          </a:p>
          <a:p>
            <a:pPr marL="914400" lvl="1" indent="-457200">
              <a:spcBef>
                <a:spcPct val="50000"/>
              </a:spcBef>
              <a:buFont typeface="Arial" panose="020B0604020202020204" pitchFamily="34" charset="0"/>
              <a:buChar char="•"/>
              <a:defRPr/>
            </a:pPr>
            <a:r>
              <a:rPr lang="en-US" sz="2200" dirty="0">
                <a:latin typeface="Book Antiqua" panose="02040602050305030304" pitchFamily="18" charset="0"/>
              </a:rPr>
              <a:t>Latest Audit and Management Letter</a:t>
            </a:r>
          </a:p>
          <a:p>
            <a:pPr marL="914400" lvl="1" indent="-457200">
              <a:spcBef>
                <a:spcPct val="50000"/>
              </a:spcBef>
              <a:buFont typeface="Arial" panose="020B0604020202020204" pitchFamily="34" charset="0"/>
              <a:buChar char="•"/>
              <a:defRPr/>
            </a:pPr>
            <a:r>
              <a:rPr lang="en-US" sz="2200" dirty="0">
                <a:latin typeface="Book Antiqua" panose="02040602050305030304" pitchFamily="18" charset="0"/>
              </a:rPr>
              <a:t>Most Recent Balance Sheet</a:t>
            </a:r>
          </a:p>
          <a:p>
            <a:pPr marL="914400" lvl="1" indent="-457200">
              <a:spcBef>
                <a:spcPct val="50000"/>
              </a:spcBef>
              <a:buFont typeface="Arial" panose="020B0604020202020204" pitchFamily="34" charset="0"/>
              <a:buChar char="•"/>
              <a:defRPr/>
            </a:pPr>
            <a:r>
              <a:rPr lang="en-US" sz="2200" dirty="0">
                <a:latin typeface="Book Antiqua" panose="02040602050305030304" pitchFamily="18" charset="0"/>
              </a:rPr>
              <a:t>Budget to Actual for Previous and Current Fiscal Year End</a:t>
            </a:r>
          </a:p>
          <a:p>
            <a:pPr marL="914400" lvl="1" indent="-457200">
              <a:spcBef>
                <a:spcPct val="50000"/>
              </a:spcBef>
              <a:buFont typeface="Arial" panose="020B0604020202020204" pitchFamily="34" charset="0"/>
              <a:buChar char="•"/>
              <a:defRPr/>
            </a:pPr>
            <a:r>
              <a:rPr lang="en-US" sz="2200" dirty="0">
                <a:latin typeface="Book Antiqua" panose="02040602050305030304" pitchFamily="18" charset="0"/>
              </a:rPr>
              <a:t>Most Current IRS Tax Return (Form 990).  If your organization does not submit a Form 990, please provide an explanation letter signed by an executive officer. </a:t>
            </a:r>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Financial Documentation Required</a:t>
            </a:r>
          </a:p>
        </p:txBody>
      </p:sp>
    </p:spTree>
    <p:extLst>
      <p:ext uri="{BB962C8B-B14F-4D97-AF65-F5344CB8AC3E}">
        <p14:creationId xmlns:p14="http://schemas.microsoft.com/office/powerpoint/2010/main" val="829136575"/>
      </p:ext>
    </p:extLst>
  </p:cSld>
  <p:clrMapOvr>
    <a:masterClrMapping/>
  </p:clrMapOvr>
  <p:transition>
    <p:wipe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285015" y="1524000"/>
            <a:ext cx="8630385" cy="4732065"/>
          </a:xfrm>
          <a:prstGeom prst="rect">
            <a:avLst/>
          </a:prstGeom>
          <a:noFill/>
          <a:ln w="9525">
            <a:noFill/>
            <a:miter lim="800000"/>
            <a:headEnd/>
            <a:tailEnd/>
          </a:ln>
        </p:spPr>
        <p:txBody>
          <a:bodyPr wrap="square">
            <a:spAutoFit/>
          </a:bodyPr>
          <a:lstStyle/>
          <a:p>
            <a:pPr>
              <a:spcBef>
                <a:spcPct val="50000"/>
              </a:spcBef>
              <a:defRPr/>
            </a:pPr>
            <a:r>
              <a:rPr lang="en-US" sz="2400" dirty="0">
                <a:latin typeface="Book Antiqua" panose="02040602050305030304" pitchFamily="18" charset="0"/>
              </a:rPr>
              <a:t>If selected as a project of The Junior League of Austin, we have the following PR requirements:</a:t>
            </a:r>
          </a:p>
          <a:p>
            <a:pPr marL="914400" lvl="1" indent="-457200">
              <a:spcBef>
                <a:spcPct val="50000"/>
              </a:spcBef>
              <a:buFont typeface="Arial" panose="020B0604020202020204" pitchFamily="34" charset="0"/>
              <a:buChar char="•"/>
              <a:defRPr/>
            </a:pPr>
            <a:r>
              <a:rPr lang="en-US" sz="2400" dirty="0">
                <a:latin typeface="Book Antiqua" panose="02040602050305030304" pitchFamily="18" charset="0"/>
              </a:rPr>
              <a:t>The Junior League of Austin logo and listing on agency letterhead “as a project of The Junior League of Austin”</a:t>
            </a:r>
          </a:p>
          <a:p>
            <a:pPr marL="914400" lvl="1" indent="-457200">
              <a:spcBef>
                <a:spcPct val="50000"/>
              </a:spcBef>
              <a:buFont typeface="Arial" panose="020B0604020202020204" pitchFamily="34" charset="0"/>
              <a:buChar char="•"/>
              <a:defRPr/>
            </a:pPr>
            <a:r>
              <a:rPr lang="en-US" sz="2400" dirty="0">
                <a:latin typeface="Book Antiqua" panose="02040602050305030304" pitchFamily="18" charset="0"/>
              </a:rPr>
              <a:t>The Junior League of Austin’s logo on agency website</a:t>
            </a:r>
          </a:p>
          <a:p>
            <a:pPr marL="914400" lvl="1" indent="-457200">
              <a:spcBef>
                <a:spcPct val="50000"/>
              </a:spcBef>
              <a:buFont typeface="Arial" panose="020B0604020202020204" pitchFamily="34" charset="0"/>
              <a:buChar char="•"/>
              <a:defRPr/>
            </a:pPr>
            <a:r>
              <a:rPr lang="en-US" sz="2400" dirty="0">
                <a:latin typeface="Book Antiqua" panose="02040602050305030304" pitchFamily="18" charset="0"/>
              </a:rPr>
              <a:t>The Junior League of Austin’s logo and mention in agency newsletter </a:t>
            </a:r>
          </a:p>
          <a:p>
            <a:pPr marL="914400" lvl="1" indent="-457200">
              <a:spcBef>
                <a:spcPct val="50000"/>
              </a:spcBef>
              <a:buFont typeface="Arial" panose="020B0604020202020204" pitchFamily="34" charset="0"/>
              <a:buChar char="•"/>
              <a:defRPr/>
            </a:pPr>
            <a:r>
              <a:rPr lang="en-US" sz="2400" dirty="0">
                <a:latin typeface="Book Antiqua" panose="02040602050305030304" pitchFamily="18" charset="0"/>
              </a:rPr>
              <a:t>The Junior League of Austin’s logo on all printed materials related to the project </a:t>
            </a:r>
          </a:p>
          <a:p>
            <a:pPr>
              <a:spcBef>
                <a:spcPct val="50000"/>
              </a:spcBef>
              <a:defRPr/>
            </a:pPr>
            <a:endParaRPr lang="en-US" sz="2500" dirty="0">
              <a:latin typeface="Acclaim" pitchFamily="2" charset="0"/>
            </a:endParaRPr>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PR Requirements For Projects</a:t>
            </a:r>
          </a:p>
        </p:txBody>
      </p:sp>
    </p:spTree>
    <p:extLst>
      <p:ext uri="{BB962C8B-B14F-4D97-AF65-F5344CB8AC3E}">
        <p14:creationId xmlns:p14="http://schemas.microsoft.com/office/powerpoint/2010/main" val="2001008432"/>
      </p:ext>
    </p:extLst>
  </p:cSld>
  <p:clrMapOvr>
    <a:masterClrMapping/>
  </p:clrMapOvr>
  <p:transition>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256807" y="1752600"/>
            <a:ext cx="8630385" cy="4178067"/>
          </a:xfrm>
          <a:prstGeom prst="rect">
            <a:avLst/>
          </a:prstGeom>
          <a:noFill/>
          <a:ln w="9525">
            <a:noFill/>
            <a:miter lim="800000"/>
            <a:headEnd/>
            <a:tailEnd/>
          </a:ln>
        </p:spPr>
        <p:txBody>
          <a:bodyPr wrap="square">
            <a:spAutoFit/>
          </a:bodyPr>
          <a:lstStyle/>
          <a:p>
            <a:pPr>
              <a:spcBef>
                <a:spcPct val="50000"/>
              </a:spcBef>
              <a:defRPr/>
            </a:pPr>
            <a:r>
              <a:rPr lang="en-US" sz="2400" dirty="0">
                <a:latin typeface="Book Antiqua" panose="02040602050305030304" pitchFamily="18" charset="0"/>
              </a:rPr>
              <a:t>If selected as a project of The Junior League of Austin, we will provide the following PR benefits:</a:t>
            </a:r>
          </a:p>
          <a:p>
            <a:pPr marL="914400" lvl="1" indent="-457200">
              <a:spcBef>
                <a:spcPct val="50000"/>
              </a:spcBef>
              <a:buFont typeface="Arial" panose="020B0604020202020204" pitchFamily="34" charset="0"/>
              <a:buChar char="•"/>
              <a:defRPr/>
            </a:pPr>
            <a:r>
              <a:rPr lang="en-US" sz="2400" dirty="0">
                <a:latin typeface="Book Antiqua" panose="02040602050305030304" pitchFamily="18" charset="0"/>
              </a:rPr>
              <a:t> Agency link on JLA website</a:t>
            </a:r>
          </a:p>
          <a:p>
            <a:pPr marL="914400" lvl="1" indent="-457200">
              <a:spcBef>
                <a:spcPct val="50000"/>
              </a:spcBef>
              <a:buFont typeface="Arial" panose="020B0604020202020204" pitchFamily="34" charset="0"/>
              <a:buChar char="•"/>
              <a:defRPr/>
            </a:pPr>
            <a:r>
              <a:rPr lang="en-US" sz="2400" dirty="0">
                <a:latin typeface="Book Antiqua" panose="02040602050305030304" pitchFamily="18" charset="0"/>
              </a:rPr>
              <a:t> Listing on JLA printed materials</a:t>
            </a:r>
          </a:p>
          <a:p>
            <a:pPr marL="914400" lvl="1" indent="-457200">
              <a:spcBef>
                <a:spcPct val="50000"/>
              </a:spcBef>
              <a:buFont typeface="Arial" panose="020B0604020202020204" pitchFamily="34" charset="0"/>
              <a:buChar char="•"/>
              <a:defRPr/>
            </a:pPr>
            <a:r>
              <a:rPr lang="en-US" sz="2400" dirty="0">
                <a:latin typeface="Book Antiqua" panose="02040602050305030304" pitchFamily="18" charset="0"/>
              </a:rPr>
              <a:t> Listing of each project in JLA publications</a:t>
            </a:r>
          </a:p>
          <a:p>
            <a:pPr marL="914400" lvl="1" indent="-457200">
              <a:spcBef>
                <a:spcPct val="50000"/>
              </a:spcBef>
              <a:buFont typeface="Arial" panose="020B0604020202020204" pitchFamily="34" charset="0"/>
              <a:buChar char="•"/>
              <a:defRPr/>
            </a:pPr>
            <a:r>
              <a:rPr lang="en-US" sz="2400" dirty="0">
                <a:latin typeface="Book Antiqua" panose="02040602050305030304" pitchFamily="18" charset="0"/>
              </a:rPr>
              <a:t> Member awareness about agency and issues</a:t>
            </a:r>
          </a:p>
          <a:p>
            <a:pPr marL="914400" lvl="1" indent="-457200">
              <a:spcBef>
                <a:spcPct val="50000"/>
              </a:spcBef>
              <a:buFont typeface="Arial" panose="020B0604020202020204" pitchFamily="34" charset="0"/>
              <a:buChar char="•"/>
              <a:defRPr/>
            </a:pPr>
            <a:r>
              <a:rPr lang="en-US" sz="2400" dirty="0">
                <a:latin typeface="Book Antiqua" panose="02040602050305030304" pitchFamily="18" charset="0"/>
              </a:rPr>
              <a:t> Volunteer experience at agency</a:t>
            </a:r>
          </a:p>
          <a:p>
            <a:pPr>
              <a:spcBef>
                <a:spcPct val="50000"/>
              </a:spcBef>
              <a:defRPr/>
            </a:pPr>
            <a:endParaRPr lang="en-US" sz="2500" dirty="0">
              <a:latin typeface="Acclaim" pitchFamily="2" charset="0"/>
            </a:endParaRPr>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PR Benefits For Projects</a:t>
            </a:r>
          </a:p>
        </p:txBody>
      </p:sp>
    </p:spTree>
    <p:extLst>
      <p:ext uri="{BB962C8B-B14F-4D97-AF65-F5344CB8AC3E}">
        <p14:creationId xmlns:p14="http://schemas.microsoft.com/office/powerpoint/2010/main" val="991192222"/>
      </p:ext>
    </p:extLst>
  </p:cSld>
  <p:clrMapOvr>
    <a:masterClrMapping/>
  </p:clrMapOvr>
  <p:transition>
    <p:wipe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285015" y="1600200"/>
            <a:ext cx="8630385" cy="4362733"/>
          </a:xfrm>
          <a:prstGeom prst="rect">
            <a:avLst/>
          </a:prstGeom>
          <a:noFill/>
          <a:ln w="9525">
            <a:noFill/>
            <a:miter lim="800000"/>
            <a:headEnd/>
            <a:tailEnd/>
          </a:ln>
        </p:spPr>
        <p:txBody>
          <a:bodyPr wrap="square">
            <a:spAutoFit/>
          </a:bodyPr>
          <a:lstStyle/>
          <a:p>
            <a:pPr>
              <a:spcBef>
                <a:spcPct val="50000"/>
              </a:spcBef>
              <a:defRPr/>
            </a:pPr>
            <a:r>
              <a:rPr lang="en-US" sz="2400" dirty="0">
                <a:latin typeface="Book Antiqua" panose="02040602050305030304" pitchFamily="18" charset="0"/>
              </a:rPr>
              <a:t>If selected as a Junior League Community Project, you will be required to: </a:t>
            </a:r>
          </a:p>
          <a:p>
            <a:pPr marL="342900" indent="-342900">
              <a:spcBef>
                <a:spcPct val="50000"/>
              </a:spcBef>
              <a:buFont typeface="Arial" panose="020B0604020202020204" pitchFamily="34" charset="0"/>
              <a:buChar char="•"/>
              <a:defRPr/>
            </a:pPr>
            <a:r>
              <a:rPr lang="en-US" sz="2400" dirty="0">
                <a:latin typeface="Book Antiqua" panose="02040602050305030304" pitchFamily="18" charset="0"/>
              </a:rPr>
              <a:t>Provide $1 million liability insurance</a:t>
            </a:r>
          </a:p>
          <a:p>
            <a:pPr marL="342900" indent="-342900">
              <a:spcBef>
                <a:spcPct val="50000"/>
              </a:spcBef>
              <a:buFont typeface="Arial" panose="020B0604020202020204" pitchFamily="34" charset="0"/>
              <a:buChar char="•"/>
              <a:defRPr/>
            </a:pPr>
            <a:r>
              <a:rPr lang="en-US" sz="2400" dirty="0">
                <a:latin typeface="Book Antiqua" panose="02040602050305030304" pitchFamily="18" charset="0"/>
              </a:rPr>
              <a:t>Include The Junior League of Austin name/logo in all publicity about the project as previously outlined</a:t>
            </a:r>
          </a:p>
          <a:p>
            <a:pPr marL="342900" indent="-342900">
              <a:spcBef>
                <a:spcPct val="50000"/>
              </a:spcBef>
              <a:buFont typeface="Arial" panose="020B0604020202020204" pitchFamily="34" charset="0"/>
              <a:buChar char="•"/>
              <a:defRPr/>
            </a:pPr>
            <a:r>
              <a:rPr lang="en-US" sz="2400" dirty="0">
                <a:latin typeface="Book Antiqua" panose="02040602050305030304" pitchFamily="18" charset="0"/>
              </a:rPr>
              <a:t>Must invite JLA Project Chair to attend all agency board meetings of your agency as a non-voting advisor</a:t>
            </a:r>
          </a:p>
          <a:p>
            <a:pPr marL="342900" indent="-342900">
              <a:spcBef>
                <a:spcPct val="50000"/>
              </a:spcBef>
              <a:buFont typeface="Arial" panose="020B0604020202020204" pitchFamily="34" charset="0"/>
              <a:buChar char="•"/>
              <a:defRPr/>
            </a:pPr>
            <a:r>
              <a:rPr lang="en-US" sz="2400" dirty="0">
                <a:latin typeface="Book Antiqua" panose="02040602050305030304" pitchFamily="18" charset="0"/>
              </a:rPr>
              <a:t>Complete a year end report</a:t>
            </a:r>
          </a:p>
          <a:p>
            <a:pPr>
              <a:spcBef>
                <a:spcPct val="50000"/>
              </a:spcBef>
              <a:defRPr/>
            </a:pPr>
            <a:endParaRPr lang="en-US" sz="2500" dirty="0">
              <a:latin typeface="Acclaim" pitchFamily="2" charset="0"/>
            </a:endParaRPr>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General Proposal Information</a:t>
            </a:r>
          </a:p>
        </p:txBody>
      </p:sp>
    </p:spTree>
    <p:extLst>
      <p:ext uri="{BB962C8B-B14F-4D97-AF65-F5344CB8AC3E}">
        <p14:creationId xmlns:p14="http://schemas.microsoft.com/office/powerpoint/2010/main" val="196501515"/>
      </p:ext>
    </p:extLst>
  </p:cSld>
  <p:clrMapOvr>
    <a:masterClrMapping/>
  </p:clrMapOvr>
  <p:transition>
    <p:wipe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371600"/>
            <a:ext cx="9144000"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3600" dirty="0">
                <a:solidFill>
                  <a:schemeClr val="tx1"/>
                </a:solidFill>
                <a:latin typeface="Book Antiqua" panose="02040602050305030304" pitchFamily="18" charset="0"/>
              </a:rPr>
              <a:t>Round Table Q&amp;A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901" y="2667000"/>
            <a:ext cx="3861816" cy="3127248"/>
          </a:xfrm>
          <a:prstGeom prst="rect">
            <a:avLst/>
          </a:prstGeom>
        </p:spPr>
      </p:pic>
    </p:spTree>
    <p:extLst>
      <p:ext uri="{BB962C8B-B14F-4D97-AF65-F5344CB8AC3E}">
        <p14:creationId xmlns:p14="http://schemas.microsoft.com/office/powerpoint/2010/main" val="1786199745"/>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1" name="TextBox 20"/>
          <p:cNvSpPr txBox="1"/>
          <p:nvPr/>
        </p:nvSpPr>
        <p:spPr>
          <a:xfrm>
            <a:off x="301580" y="329625"/>
            <a:ext cx="445770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Mission Statement</a:t>
            </a:r>
          </a:p>
        </p:txBody>
      </p:sp>
      <p:sp>
        <p:nvSpPr>
          <p:cNvPr id="22" name="TextBox 21"/>
          <p:cNvSpPr txBox="1"/>
          <p:nvPr/>
        </p:nvSpPr>
        <p:spPr>
          <a:xfrm>
            <a:off x="301580" y="4596825"/>
            <a:ext cx="4457700" cy="58477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Vision</a:t>
            </a:r>
            <a:r>
              <a:rPr lang="en-US" sz="3200" cap="all" dirty="0">
                <a:solidFill>
                  <a:schemeClr val="bg1"/>
                </a:solidFill>
                <a:latin typeface="AcclaimExtrabold" pitchFamily="2" charset="0"/>
              </a:rPr>
              <a:t> </a:t>
            </a:r>
            <a:r>
              <a:rPr lang="en-US" sz="2400" cap="all" dirty="0">
                <a:solidFill>
                  <a:schemeClr val="bg1"/>
                </a:solidFill>
                <a:latin typeface="Book Antiqua" panose="02040602050305030304" pitchFamily="18" charset="0"/>
              </a:rPr>
              <a:t>Statement</a:t>
            </a:r>
          </a:p>
        </p:txBody>
      </p:sp>
      <p:sp>
        <p:nvSpPr>
          <p:cNvPr id="9" name="Text Box 8"/>
          <p:cNvSpPr txBox="1">
            <a:spLocks noChangeArrowheads="1"/>
          </p:cNvSpPr>
          <p:nvPr/>
        </p:nvSpPr>
        <p:spPr bwMode="auto">
          <a:xfrm>
            <a:off x="285015" y="1582341"/>
            <a:ext cx="8535134" cy="1846659"/>
          </a:xfrm>
          <a:prstGeom prst="rect">
            <a:avLst/>
          </a:prstGeom>
          <a:noFill/>
          <a:ln w="9525">
            <a:noFill/>
            <a:miter lim="800000"/>
            <a:headEnd/>
            <a:tailEnd/>
          </a:ln>
        </p:spPr>
        <p:txBody>
          <a:bodyPr wrap="square">
            <a:spAutoFit/>
          </a:bodyPr>
          <a:lstStyle/>
          <a:p>
            <a:pPr algn="ctr">
              <a:spcBef>
                <a:spcPct val="50000"/>
              </a:spcBef>
              <a:defRPr/>
            </a:pPr>
            <a:r>
              <a:rPr lang="en-US" sz="2200" dirty="0">
                <a:latin typeface="Book Antiqua" panose="02040602050305030304" pitchFamily="18" charset="0"/>
              </a:rPr>
              <a:t>The Junior League of Austin is an organization of women committed to </a:t>
            </a:r>
            <a:r>
              <a:rPr lang="en-US" sz="2200" b="1" dirty="0">
                <a:solidFill>
                  <a:schemeClr val="accent3">
                    <a:lumMod val="75000"/>
                  </a:schemeClr>
                </a:solidFill>
                <a:latin typeface="Book Antiqua" panose="02040602050305030304" pitchFamily="18" charset="0"/>
              </a:rPr>
              <a:t>promoting voluntarism</a:t>
            </a:r>
            <a:r>
              <a:rPr lang="en-US" sz="2200" dirty="0">
                <a:solidFill>
                  <a:schemeClr val="accent3">
                    <a:lumMod val="75000"/>
                  </a:schemeClr>
                </a:solidFill>
                <a:latin typeface="Book Antiqua" panose="02040602050305030304" pitchFamily="18" charset="0"/>
              </a:rPr>
              <a:t>, </a:t>
            </a:r>
            <a:r>
              <a:rPr lang="en-US" sz="2200" b="1" dirty="0">
                <a:solidFill>
                  <a:schemeClr val="accent3">
                    <a:lumMod val="75000"/>
                  </a:schemeClr>
                </a:solidFill>
                <a:latin typeface="Book Antiqua" panose="02040602050305030304" pitchFamily="18" charset="0"/>
              </a:rPr>
              <a:t>developing the potential of women</a:t>
            </a:r>
            <a:r>
              <a:rPr lang="en-US" sz="2200" dirty="0">
                <a:latin typeface="Book Antiqua" panose="02040602050305030304" pitchFamily="18" charset="0"/>
              </a:rPr>
              <a:t>, </a:t>
            </a:r>
            <a:r>
              <a:rPr lang="en-US" sz="2200" b="1" dirty="0">
                <a:solidFill>
                  <a:schemeClr val="accent3">
                    <a:lumMod val="75000"/>
                  </a:schemeClr>
                </a:solidFill>
                <a:latin typeface="Book Antiqua" panose="02040602050305030304" pitchFamily="18" charset="0"/>
              </a:rPr>
              <a:t>and improving the community </a:t>
            </a:r>
            <a:r>
              <a:rPr lang="en-US" sz="2200" dirty="0">
                <a:latin typeface="Book Antiqua" panose="02040602050305030304" pitchFamily="18" charset="0"/>
              </a:rPr>
              <a:t>through the effective action and leadership of trained volunteers. Its purpose is exclusively educational and charitable.</a:t>
            </a:r>
          </a:p>
        </p:txBody>
      </p:sp>
      <p:sp>
        <p:nvSpPr>
          <p:cNvPr id="10" name="Rectangle 9"/>
          <p:cNvSpPr/>
          <p:nvPr/>
        </p:nvSpPr>
        <p:spPr>
          <a:xfrm>
            <a:off x="0" y="4114801"/>
            <a:ext cx="9067800" cy="1676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868" t="5524" r="22009" b="9050"/>
          <a:stretch/>
        </p:blipFill>
        <p:spPr>
          <a:xfrm>
            <a:off x="19654" y="4166839"/>
            <a:ext cx="1732946" cy="1611687"/>
          </a:xfrm>
          <a:prstGeom prst="rect">
            <a:avLst/>
          </a:prstGeom>
        </p:spPr>
      </p:pic>
      <p:pic>
        <p:nvPicPr>
          <p:cNvPr id="12" name="Picture 11"/>
          <p:cNvPicPr>
            <a:picLocks/>
          </p:cNvPicPr>
          <p:nvPr/>
        </p:nvPicPr>
        <p:blipFill rotWithShape="1">
          <a:blip r:embed="rId4" cstate="print">
            <a:extLst>
              <a:ext uri="{28A0092B-C50C-407E-A947-70E740481C1C}">
                <a14:useLocalDpi xmlns:a14="http://schemas.microsoft.com/office/drawing/2010/main" val="0"/>
              </a:ext>
            </a:extLst>
          </a:blip>
          <a:srcRect l="17828" t="17829" r="31455" b="26704"/>
          <a:stretch/>
        </p:blipFill>
        <p:spPr>
          <a:xfrm>
            <a:off x="1785649" y="4165173"/>
            <a:ext cx="1737360" cy="1609344"/>
          </a:xfrm>
          <a:prstGeom prst="rect">
            <a:avLst/>
          </a:prstGeom>
        </p:spPr>
      </p:pic>
      <p:pic>
        <p:nvPicPr>
          <p:cNvPr id="13" name="Picture 12"/>
          <p:cNvPicPr>
            <a:picLocks/>
          </p:cNvPicPr>
          <p:nvPr/>
        </p:nvPicPr>
        <p:blipFill rotWithShape="1">
          <a:blip r:embed="rId5" cstate="print">
            <a:extLst>
              <a:ext uri="{28A0092B-C50C-407E-A947-70E740481C1C}">
                <a14:useLocalDpi xmlns:a14="http://schemas.microsoft.com/office/drawing/2010/main" val="0"/>
              </a:ext>
            </a:extLst>
          </a:blip>
          <a:srcRect l="13588" t="22537" r="26189" b="9312"/>
          <a:stretch/>
        </p:blipFill>
        <p:spPr>
          <a:xfrm>
            <a:off x="3593228" y="4165173"/>
            <a:ext cx="1737360" cy="1609344"/>
          </a:xfrm>
          <a:prstGeom prst="rect">
            <a:avLst/>
          </a:prstGeom>
        </p:spPr>
      </p:pic>
      <p:pic>
        <p:nvPicPr>
          <p:cNvPr id="14" name="Picture 13"/>
          <p:cNvPicPr>
            <a:picLocks/>
          </p:cNvPicPr>
          <p:nvPr/>
        </p:nvPicPr>
        <p:blipFill rotWithShape="1">
          <a:blip r:embed="rId6" cstate="print">
            <a:extLst>
              <a:ext uri="{28A0092B-C50C-407E-A947-70E740481C1C}">
                <a14:useLocalDpi xmlns:a14="http://schemas.microsoft.com/office/drawing/2010/main" val="0"/>
              </a:ext>
            </a:extLst>
          </a:blip>
          <a:srcRect l="33538" t="28348" r="31089" b="15274"/>
          <a:stretch/>
        </p:blipFill>
        <p:spPr>
          <a:xfrm>
            <a:off x="5410200" y="4165173"/>
            <a:ext cx="1737360" cy="1609344"/>
          </a:xfrm>
          <a:prstGeom prst="rect">
            <a:avLst/>
          </a:prstGeom>
        </p:spPr>
      </p:pic>
      <p:pic>
        <p:nvPicPr>
          <p:cNvPr id="16" name="Picture 15"/>
          <p:cNvPicPr>
            <a:picLocks/>
          </p:cNvPicPr>
          <p:nvPr/>
        </p:nvPicPr>
        <p:blipFill rotWithShape="1">
          <a:blip r:embed="rId7" cstate="print">
            <a:extLst>
              <a:ext uri="{28A0092B-C50C-407E-A947-70E740481C1C}">
                <a14:useLocalDpi xmlns:a14="http://schemas.microsoft.com/office/drawing/2010/main" val="0"/>
              </a:ext>
            </a:extLst>
          </a:blip>
          <a:srcRect l="23405" t="21111" r="8445" b="34444"/>
          <a:stretch/>
        </p:blipFill>
        <p:spPr>
          <a:xfrm>
            <a:off x="7239000" y="4165173"/>
            <a:ext cx="1737360" cy="1609344"/>
          </a:xfrm>
          <a:prstGeom prst="rect">
            <a:avLst/>
          </a:prstGeom>
        </p:spPr>
      </p:pic>
    </p:spTree>
    <p:extLst>
      <p:ext uri="{BB962C8B-B14F-4D97-AF65-F5344CB8AC3E}">
        <p14:creationId xmlns:p14="http://schemas.microsoft.com/office/powerpoint/2010/main" val="2314230785"/>
      </p:ext>
    </p:extLst>
  </p:cSld>
  <p:clrMapOvr>
    <a:masterClrMapping/>
  </p:clrMapOvr>
  <p:transition>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Facts about the Junior League of Austin</a:t>
            </a:r>
          </a:p>
        </p:txBody>
      </p:sp>
      <p:sp>
        <p:nvSpPr>
          <p:cNvPr id="5" name="Text Box 8"/>
          <p:cNvSpPr txBox="1">
            <a:spLocks noChangeArrowheads="1"/>
          </p:cNvSpPr>
          <p:nvPr/>
        </p:nvSpPr>
        <p:spPr bwMode="auto">
          <a:xfrm>
            <a:off x="285015" y="1679406"/>
            <a:ext cx="8630385" cy="4416594"/>
          </a:xfrm>
          <a:prstGeom prst="rect">
            <a:avLst/>
          </a:prstGeom>
          <a:noFill/>
          <a:ln w="9525">
            <a:noFill/>
            <a:miter lim="800000"/>
            <a:headEnd/>
            <a:tailEnd/>
          </a:ln>
        </p:spPr>
        <p:txBody>
          <a:bodyPr wrap="square">
            <a:spAutoFit/>
          </a:bodyPr>
          <a:lstStyle/>
          <a:p>
            <a:pPr marL="457200" indent="-457200">
              <a:spcBef>
                <a:spcPts val="600"/>
              </a:spcBef>
              <a:buFont typeface="Arial" panose="020B0604020202020204" pitchFamily="34" charset="0"/>
              <a:buChar char="•"/>
              <a:defRPr/>
            </a:pPr>
            <a:r>
              <a:rPr lang="en-US" sz="2400" dirty="0">
                <a:latin typeface="Book Antiqua" panose="02040602050305030304" pitchFamily="18" charset="0"/>
              </a:rPr>
              <a:t>The Junior League of Austin (JLA) was founded in 1934 </a:t>
            </a:r>
          </a:p>
          <a:p>
            <a:pPr marL="457200" indent="-457200">
              <a:spcBef>
                <a:spcPts val="600"/>
              </a:spcBef>
              <a:buFont typeface="Arial" panose="020B0604020202020204" pitchFamily="34" charset="0"/>
              <a:buChar char="•"/>
              <a:defRPr/>
            </a:pPr>
            <a:endParaRPr lang="en-US" sz="600" dirty="0">
              <a:latin typeface="Book Antiqua" panose="02040602050305030304" pitchFamily="18" charset="0"/>
            </a:endParaRPr>
          </a:p>
          <a:p>
            <a:pPr marL="457200" indent="-457200">
              <a:spcBef>
                <a:spcPts val="600"/>
              </a:spcBef>
              <a:buFont typeface="Arial" panose="020B0604020202020204" pitchFamily="34" charset="0"/>
              <a:buChar char="•"/>
              <a:defRPr/>
            </a:pPr>
            <a:r>
              <a:rPr lang="en-US" sz="2400" dirty="0">
                <a:latin typeface="Book Antiqua" panose="02040602050305030304" pitchFamily="18" charset="0"/>
              </a:rPr>
              <a:t>Today it is one of the five largest leagues based on: </a:t>
            </a:r>
          </a:p>
          <a:p>
            <a:pPr marL="914400" lvl="1" indent="-228600">
              <a:spcBef>
                <a:spcPts val="600"/>
              </a:spcBef>
              <a:buFont typeface="Arial" panose="020B0604020202020204" pitchFamily="34" charset="0"/>
              <a:buChar char="•"/>
              <a:defRPr/>
            </a:pPr>
            <a:r>
              <a:rPr lang="en-US" sz="2200" dirty="0">
                <a:latin typeface="Book Antiqua" panose="02040602050305030304" pitchFamily="18" charset="0"/>
              </a:rPr>
              <a:t>Size</a:t>
            </a:r>
          </a:p>
          <a:p>
            <a:pPr marL="914400" lvl="1" indent="-228600">
              <a:spcBef>
                <a:spcPts val="600"/>
              </a:spcBef>
              <a:buFont typeface="Arial" panose="020B0604020202020204" pitchFamily="34" charset="0"/>
              <a:buChar char="•"/>
              <a:defRPr/>
            </a:pPr>
            <a:r>
              <a:rPr lang="en-US" sz="2200" dirty="0">
                <a:latin typeface="Book Antiqua" panose="02040602050305030304" pitchFamily="18" charset="0"/>
              </a:rPr>
              <a:t>Dollars raised</a:t>
            </a:r>
          </a:p>
          <a:p>
            <a:pPr marL="914400" lvl="1" indent="-228600">
              <a:spcBef>
                <a:spcPts val="600"/>
              </a:spcBef>
              <a:buFont typeface="Arial" panose="020B0604020202020204" pitchFamily="34" charset="0"/>
              <a:buChar char="•"/>
              <a:defRPr/>
            </a:pPr>
            <a:r>
              <a:rPr lang="en-US" sz="2200" dirty="0">
                <a:latin typeface="Book Antiqua" panose="02040602050305030304" pitchFamily="18" charset="0"/>
              </a:rPr>
              <a:t>Funds contributed to the community</a:t>
            </a:r>
            <a:r>
              <a:rPr lang="en-US" sz="2400" dirty="0">
                <a:latin typeface="Book Antiqua" panose="02040602050305030304" pitchFamily="18" charset="0"/>
              </a:rPr>
              <a:t> </a:t>
            </a:r>
          </a:p>
          <a:p>
            <a:pPr marL="457200" indent="-457200">
              <a:spcBef>
                <a:spcPts val="600"/>
              </a:spcBef>
              <a:buFont typeface="Arial" panose="020B0604020202020204" pitchFamily="34" charset="0"/>
              <a:buChar char="•"/>
              <a:defRPr/>
            </a:pPr>
            <a:endParaRPr lang="en-US" sz="600" dirty="0">
              <a:latin typeface="Book Antiqua" panose="02040602050305030304" pitchFamily="18" charset="0"/>
            </a:endParaRPr>
          </a:p>
          <a:p>
            <a:pPr marL="457200" indent="-457200">
              <a:spcBef>
                <a:spcPts val="600"/>
              </a:spcBef>
              <a:buFont typeface="Arial" panose="020B0604020202020204" pitchFamily="34" charset="0"/>
              <a:buChar char="•"/>
              <a:defRPr/>
            </a:pPr>
            <a:r>
              <a:rPr lang="en-US" sz="2400" dirty="0">
                <a:latin typeface="Book Antiqua" panose="02040602050305030304" pitchFamily="18" charset="0"/>
              </a:rPr>
              <a:t>Membership is currently 2600+</a:t>
            </a:r>
          </a:p>
          <a:p>
            <a:pPr marL="914400" lvl="1" indent="-228600">
              <a:spcBef>
                <a:spcPts val="600"/>
              </a:spcBef>
              <a:buFont typeface="Arial" panose="020B0604020202020204" pitchFamily="34" charset="0"/>
              <a:buChar char="•"/>
              <a:defRPr/>
            </a:pPr>
            <a:r>
              <a:rPr lang="en-US" sz="2200" dirty="0">
                <a:latin typeface="Book Antiqua" panose="02040602050305030304" pitchFamily="18" charset="0"/>
              </a:rPr>
              <a:t>1360 Provisionals &amp; Actives (current volunteer base)</a:t>
            </a:r>
          </a:p>
          <a:p>
            <a:pPr marL="914400" lvl="1" indent="-228600">
              <a:spcBef>
                <a:spcPts val="600"/>
              </a:spcBef>
              <a:buFont typeface="Arial" panose="020B0604020202020204" pitchFamily="34" charset="0"/>
              <a:buChar char="•"/>
              <a:defRPr/>
            </a:pPr>
            <a:r>
              <a:rPr lang="en-US" sz="2200" dirty="0">
                <a:latin typeface="Book Antiqua" panose="02040602050305030304" pitchFamily="18" charset="0"/>
              </a:rPr>
              <a:t>1250 Sustaining members</a:t>
            </a:r>
          </a:p>
          <a:p>
            <a:pPr marL="457200" indent="-457200">
              <a:spcBef>
                <a:spcPts val="600"/>
              </a:spcBef>
              <a:buFont typeface="Arial" panose="020B0604020202020204" pitchFamily="34" charset="0"/>
              <a:buChar char="•"/>
              <a:defRPr/>
            </a:pPr>
            <a:endParaRPr lang="en-US" sz="600" dirty="0">
              <a:latin typeface="Book Antiqua" panose="02040602050305030304" pitchFamily="18" charset="0"/>
            </a:endParaRPr>
          </a:p>
          <a:p>
            <a:pPr marL="457200" indent="-457200">
              <a:spcBef>
                <a:spcPts val="600"/>
              </a:spcBef>
              <a:buFont typeface="Arial" panose="020B0604020202020204" pitchFamily="34" charset="0"/>
              <a:buChar char="•"/>
              <a:defRPr/>
            </a:pPr>
            <a:r>
              <a:rPr lang="en-US" sz="2400" dirty="0">
                <a:latin typeface="Book Antiqua" panose="02040602050305030304" pitchFamily="18" charset="0"/>
              </a:rPr>
              <a:t>Over 80% of members work outside the home </a:t>
            </a:r>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Facts about the Junior League of Austin</a:t>
            </a:r>
          </a:p>
        </p:txBody>
      </p:sp>
      <p:sp>
        <p:nvSpPr>
          <p:cNvPr id="5" name="Text Box 8"/>
          <p:cNvSpPr txBox="1">
            <a:spLocks noChangeArrowheads="1"/>
          </p:cNvSpPr>
          <p:nvPr/>
        </p:nvSpPr>
        <p:spPr bwMode="auto">
          <a:xfrm>
            <a:off x="301580" y="1524000"/>
            <a:ext cx="8630385" cy="4801314"/>
          </a:xfrm>
          <a:prstGeom prst="rect">
            <a:avLst/>
          </a:prstGeom>
          <a:noFill/>
          <a:ln w="9525">
            <a:noFill/>
            <a:miter lim="800000"/>
            <a:headEnd/>
            <a:tailEnd/>
          </a:ln>
        </p:spPr>
        <p:txBody>
          <a:bodyPr wrap="square">
            <a:spAutoFit/>
          </a:bodyPr>
          <a:lstStyle/>
          <a:p>
            <a:pPr marL="457200" indent="-457200">
              <a:spcBef>
                <a:spcPts val="1200"/>
              </a:spcBef>
              <a:buFont typeface="Arial" panose="020B0604020202020204" pitchFamily="34" charset="0"/>
              <a:buChar char="•"/>
              <a:defRPr/>
            </a:pPr>
            <a:r>
              <a:rPr lang="en-US" sz="2400" dirty="0">
                <a:latin typeface="Book Antiqua" panose="02040602050305030304" pitchFamily="18" charset="0"/>
              </a:rPr>
              <a:t>JLA </a:t>
            </a:r>
            <a:r>
              <a:rPr lang="en-US" sz="2400" b="1" dirty="0">
                <a:latin typeface="Book Antiqua" panose="02040602050305030304" pitchFamily="18" charset="0"/>
              </a:rPr>
              <a:t>contributes ~$800k a year to the community </a:t>
            </a:r>
            <a:endParaRPr lang="en-US" sz="2400" dirty="0">
              <a:latin typeface="Book Antiqua" panose="02040602050305030304" pitchFamily="18" charset="0"/>
            </a:endParaRPr>
          </a:p>
          <a:p>
            <a:pPr marL="457200" indent="-457200">
              <a:spcBef>
                <a:spcPts val="600"/>
              </a:spcBef>
              <a:buFont typeface="Arial" panose="020B0604020202020204" pitchFamily="34" charset="0"/>
              <a:buChar char="•"/>
              <a:defRPr/>
            </a:pPr>
            <a:endParaRPr lang="en-US" sz="600" dirty="0">
              <a:latin typeface="Book Antiqua" panose="02040602050305030304" pitchFamily="18" charset="0"/>
            </a:endParaRPr>
          </a:p>
          <a:p>
            <a:pPr marL="457200" indent="-457200">
              <a:spcBef>
                <a:spcPts val="600"/>
              </a:spcBef>
              <a:buFont typeface="Arial" panose="020B0604020202020204" pitchFamily="34" charset="0"/>
              <a:buChar char="•"/>
              <a:defRPr/>
            </a:pPr>
            <a:r>
              <a:rPr lang="en-US" sz="2400" dirty="0">
                <a:latin typeface="Book Antiqua" panose="02040602050305030304" pitchFamily="18" charset="0"/>
              </a:rPr>
              <a:t>Funds are raised through:</a:t>
            </a:r>
          </a:p>
          <a:p>
            <a:pPr marL="914400" lvl="1" indent="-228600">
              <a:spcBef>
                <a:spcPts val="600"/>
              </a:spcBef>
              <a:buFont typeface="Arial" panose="020B0604020202020204" pitchFamily="34" charset="0"/>
              <a:buChar char="•"/>
              <a:defRPr/>
            </a:pPr>
            <a:r>
              <a:rPr lang="en-US" sz="2200" dirty="0">
                <a:latin typeface="Book Antiqua" panose="02040602050305030304" pitchFamily="18" charset="0"/>
              </a:rPr>
              <a:t>A Christmas Affair</a:t>
            </a:r>
          </a:p>
          <a:p>
            <a:pPr marL="914400" lvl="1" indent="-228600">
              <a:spcBef>
                <a:spcPts val="600"/>
              </a:spcBef>
              <a:buFont typeface="Arial" panose="020B0604020202020204" pitchFamily="34" charset="0"/>
              <a:buChar char="•"/>
              <a:defRPr/>
            </a:pPr>
            <a:r>
              <a:rPr lang="en-US" sz="2200" dirty="0">
                <a:latin typeface="Book Antiqua" panose="02040602050305030304" pitchFamily="18" charset="0"/>
              </a:rPr>
              <a:t>Bunny Brunch &amp; Austin Entertains</a:t>
            </a:r>
          </a:p>
          <a:p>
            <a:pPr marL="914400" lvl="1" indent="-228600">
              <a:spcBef>
                <a:spcPts val="600"/>
              </a:spcBef>
              <a:buFont typeface="Arial" panose="020B0604020202020204" pitchFamily="34" charset="0"/>
              <a:buChar char="•"/>
              <a:defRPr/>
            </a:pPr>
            <a:r>
              <a:rPr lang="en-US" sz="2200" dirty="0">
                <a:latin typeface="Book Antiqua" panose="02040602050305030304" pitchFamily="18" charset="0"/>
              </a:rPr>
              <a:t>Grants &amp; individual donations</a:t>
            </a:r>
          </a:p>
          <a:p>
            <a:pPr marL="914400" lvl="1" indent="-228600">
              <a:spcBef>
                <a:spcPts val="600"/>
              </a:spcBef>
              <a:buFont typeface="Arial" panose="020B0604020202020204" pitchFamily="34" charset="0"/>
              <a:buChar char="•"/>
              <a:defRPr/>
            </a:pPr>
            <a:r>
              <a:rPr lang="en-US" sz="2200" dirty="0">
                <a:latin typeface="Book Antiqua" panose="02040602050305030304" pitchFamily="18" charset="0"/>
              </a:rPr>
              <a:t>The Square on Parkcrest Shopping Center</a:t>
            </a:r>
          </a:p>
          <a:p>
            <a:pPr marL="457200" indent="-457200">
              <a:spcBef>
                <a:spcPts val="600"/>
              </a:spcBef>
              <a:buFont typeface="Arial" panose="020B0604020202020204" pitchFamily="34" charset="0"/>
              <a:buChar char="•"/>
              <a:defRPr/>
            </a:pPr>
            <a:endParaRPr lang="en-US" sz="600" dirty="0">
              <a:latin typeface="Book Antiqua" panose="02040602050305030304" pitchFamily="18" charset="0"/>
            </a:endParaRPr>
          </a:p>
          <a:p>
            <a:pPr marL="457200" indent="-457200">
              <a:spcBef>
                <a:spcPts val="600"/>
              </a:spcBef>
              <a:buFont typeface="Arial" panose="020B0604020202020204" pitchFamily="34" charset="0"/>
              <a:buChar char="•"/>
              <a:defRPr/>
            </a:pPr>
            <a:r>
              <a:rPr lang="en-US" sz="2400" b="1" dirty="0">
                <a:latin typeface="Book Antiqua" panose="02040602050305030304" pitchFamily="18" charset="0"/>
              </a:rPr>
              <a:t>Volunteers donate 150,000+ hours a year </a:t>
            </a:r>
          </a:p>
          <a:p>
            <a:pPr marL="457200" indent="-457200">
              <a:spcBef>
                <a:spcPts val="600"/>
              </a:spcBef>
              <a:buFont typeface="Arial" panose="020B0604020202020204" pitchFamily="34" charset="0"/>
              <a:buChar char="•"/>
              <a:defRPr/>
            </a:pPr>
            <a:endParaRPr lang="en-US" sz="600" b="1" dirty="0">
              <a:latin typeface="Book Antiqua" panose="02040602050305030304" pitchFamily="18" charset="0"/>
            </a:endParaRPr>
          </a:p>
          <a:p>
            <a:pPr marL="457200" indent="-457200">
              <a:spcBef>
                <a:spcPts val="600"/>
              </a:spcBef>
              <a:buFont typeface="Arial" panose="020B0604020202020204" pitchFamily="34" charset="0"/>
              <a:buChar char="•"/>
              <a:defRPr/>
            </a:pPr>
            <a:r>
              <a:rPr lang="en-US" sz="2400" dirty="0">
                <a:latin typeface="Book Antiqua" panose="02040602050305030304" pitchFamily="18" charset="0"/>
              </a:rPr>
              <a:t>In 2016-2017 the JLA: </a:t>
            </a:r>
          </a:p>
          <a:p>
            <a:pPr marL="914400" lvl="1" indent="-228600">
              <a:spcBef>
                <a:spcPts val="600"/>
              </a:spcBef>
              <a:buFont typeface="Arial" panose="020B0604020202020204" pitchFamily="34" charset="0"/>
              <a:buChar char="•"/>
              <a:defRPr/>
            </a:pPr>
            <a:r>
              <a:rPr lang="en-US" sz="2200" dirty="0">
                <a:latin typeface="Book Antiqua" panose="02040602050305030304" pitchFamily="18" charset="0"/>
              </a:rPr>
              <a:t>Awarded </a:t>
            </a:r>
            <a:r>
              <a:rPr lang="en-US" sz="2200" b="1" dirty="0">
                <a:latin typeface="Book Antiqua" panose="02040602050305030304" pitchFamily="18" charset="0"/>
              </a:rPr>
              <a:t>555 placements in 25 community projects </a:t>
            </a:r>
          </a:p>
          <a:p>
            <a:pPr marL="914400" lvl="1" indent="-228600">
              <a:spcBef>
                <a:spcPts val="600"/>
              </a:spcBef>
              <a:buFont typeface="Arial" panose="020B0604020202020204" pitchFamily="34" charset="0"/>
              <a:buChar char="•"/>
              <a:defRPr/>
            </a:pPr>
            <a:r>
              <a:rPr lang="en-US" sz="2200" dirty="0">
                <a:latin typeface="Book Antiqua" panose="02040602050305030304" pitchFamily="18" charset="0"/>
              </a:rPr>
              <a:t>Dedicated an additional </a:t>
            </a:r>
            <a:r>
              <a:rPr lang="en-US" sz="2200" b="1" dirty="0">
                <a:latin typeface="Book Antiqua" panose="02040602050305030304" pitchFamily="18" charset="0"/>
              </a:rPr>
              <a:t>370 placements to JLA programs </a:t>
            </a:r>
          </a:p>
        </p:txBody>
      </p:sp>
    </p:spTree>
    <p:extLst>
      <p:ext uri="{BB962C8B-B14F-4D97-AF65-F5344CB8AC3E}">
        <p14:creationId xmlns:p14="http://schemas.microsoft.com/office/powerpoint/2010/main" val="2521523555"/>
      </p:ext>
    </p:extLst>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243669" y="2209800"/>
            <a:ext cx="8630385" cy="1569660"/>
          </a:xfrm>
          <a:prstGeom prst="rect">
            <a:avLst/>
          </a:prstGeom>
          <a:noFill/>
          <a:ln w="9525">
            <a:noFill/>
            <a:miter lim="800000"/>
            <a:headEnd/>
            <a:tailEnd/>
          </a:ln>
        </p:spPr>
        <p:txBody>
          <a:bodyPr wrap="square">
            <a:spAutoFit/>
          </a:bodyPr>
          <a:lstStyle/>
          <a:p>
            <a:pPr marL="514350" indent="-514350">
              <a:spcBef>
                <a:spcPct val="50000"/>
              </a:spcBef>
              <a:buFont typeface="+mj-lt"/>
              <a:buAutoNum type="arabicPeriod"/>
              <a:defRPr/>
            </a:pPr>
            <a:r>
              <a:rPr lang="en-US" sz="2400" dirty="0">
                <a:latin typeface="Book Antiqua" panose="02040602050305030304" pitchFamily="18" charset="0"/>
              </a:rPr>
              <a:t>Done-In-A-Day</a:t>
            </a:r>
          </a:p>
          <a:p>
            <a:pPr marL="514350" indent="-514350">
              <a:spcBef>
                <a:spcPct val="50000"/>
              </a:spcBef>
              <a:buFont typeface="+mj-lt"/>
              <a:buAutoNum type="arabicPeriod"/>
              <a:defRPr/>
            </a:pPr>
            <a:endParaRPr lang="en-US" sz="2400" dirty="0">
              <a:latin typeface="Book Antiqua" panose="02040602050305030304" pitchFamily="18" charset="0"/>
            </a:endParaRPr>
          </a:p>
          <a:p>
            <a:pPr marL="514350" indent="-514350">
              <a:spcBef>
                <a:spcPct val="50000"/>
              </a:spcBef>
              <a:buFont typeface="+mj-lt"/>
              <a:buAutoNum type="arabicPeriod"/>
              <a:defRPr/>
            </a:pPr>
            <a:r>
              <a:rPr lang="en-US" sz="2400" dirty="0">
                <a:latin typeface="Book Antiqua" panose="02040602050305030304" pitchFamily="18" charset="0"/>
              </a:rPr>
              <a:t>Community Project</a:t>
            </a:r>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Types of Support</a:t>
            </a:r>
          </a:p>
        </p:txBody>
      </p:sp>
    </p:spTree>
    <p:extLst>
      <p:ext uri="{BB962C8B-B14F-4D97-AF65-F5344CB8AC3E}">
        <p14:creationId xmlns:p14="http://schemas.microsoft.com/office/powerpoint/2010/main" val="3329013789"/>
      </p:ext>
    </p:extLst>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256807" y="1752600"/>
            <a:ext cx="8630385" cy="3785652"/>
          </a:xfrm>
          <a:prstGeom prst="rect">
            <a:avLst/>
          </a:prstGeom>
          <a:noFill/>
          <a:ln w="9525">
            <a:noFill/>
            <a:miter lim="800000"/>
            <a:headEnd/>
            <a:tailEnd/>
          </a:ln>
        </p:spPr>
        <p:txBody>
          <a:bodyPr wrap="square">
            <a:spAutoFit/>
          </a:bodyPr>
          <a:lstStyle/>
          <a:p>
            <a:pPr>
              <a:spcBef>
                <a:spcPct val="50000"/>
              </a:spcBef>
              <a:defRPr/>
            </a:pPr>
            <a:r>
              <a:rPr lang="en-US" sz="2000" b="1" dirty="0">
                <a:latin typeface="Book Antiqua" panose="02040602050305030304" pitchFamily="18" charset="0"/>
              </a:rPr>
              <a:t>Done-In-A-Day (DIAD) is a committee of 40 Junior League members who fulfill a need for short term volunteer services for our community partners.</a:t>
            </a:r>
          </a:p>
          <a:p>
            <a:pPr marL="457200" indent="-457200">
              <a:spcBef>
                <a:spcPct val="50000"/>
              </a:spcBef>
              <a:buFont typeface="Arial" panose="020B0604020202020204" pitchFamily="34" charset="0"/>
              <a:buChar char="•"/>
              <a:defRPr/>
            </a:pPr>
            <a:r>
              <a:rPr lang="en-US" sz="2000" dirty="0">
                <a:latin typeface="Book Antiqua" panose="02040602050305030304" pitchFamily="18" charset="0"/>
              </a:rPr>
              <a:t>Volunteers work 4-hour shifts</a:t>
            </a:r>
          </a:p>
          <a:p>
            <a:pPr marL="457200" indent="-457200">
              <a:spcBef>
                <a:spcPct val="50000"/>
              </a:spcBef>
              <a:buFont typeface="Arial" panose="020B0604020202020204" pitchFamily="34" charset="0"/>
              <a:buChar char="•"/>
              <a:defRPr/>
            </a:pPr>
            <a:r>
              <a:rPr lang="en-US" sz="2000" dirty="0">
                <a:latin typeface="Book Antiqua" panose="02040602050305030304" pitchFamily="18" charset="0"/>
              </a:rPr>
              <a:t>You can submit multiple volunteer requests for up to 5 opportunities per cycle.</a:t>
            </a:r>
          </a:p>
          <a:p>
            <a:pPr marL="457200" indent="-457200">
              <a:spcBef>
                <a:spcPct val="50000"/>
              </a:spcBef>
              <a:buFont typeface="Arial" panose="020B0604020202020204" pitchFamily="34" charset="0"/>
              <a:buChar char="•"/>
              <a:defRPr/>
            </a:pPr>
            <a:r>
              <a:rPr lang="en-US" sz="2000" dirty="0">
                <a:latin typeface="Book Antiqua" panose="02040602050305030304" pitchFamily="18" charset="0"/>
              </a:rPr>
              <a:t>Our goal is to better meet your needs and the needs of our members.</a:t>
            </a:r>
          </a:p>
          <a:p>
            <a:pPr marL="457200" indent="-457200">
              <a:spcBef>
                <a:spcPct val="50000"/>
              </a:spcBef>
              <a:buFont typeface="Arial" panose="020B0604020202020204" pitchFamily="34" charset="0"/>
              <a:buChar char="•"/>
              <a:defRPr/>
            </a:pPr>
            <a:r>
              <a:rPr lang="en-US" sz="2000" dirty="0">
                <a:latin typeface="Book Antiqua" panose="02040602050305030304" pitchFamily="18" charset="0"/>
              </a:rPr>
              <a:t>Volunteers provide support at a variety of events including fundraisers, however volunteers may not solicit funds or goods for an agency prior to or during an event.</a:t>
            </a:r>
            <a:endParaRPr lang="en-US" sz="2400" dirty="0">
              <a:latin typeface="Acclaim" pitchFamily="2" charset="0"/>
            </a:endParaRPr>
          </a:p>
        </p:txBody>
      </p:sp>
      <p:sp>
        <p:nvSpPr>
          <p:cNvPr id="14" name="TextBox 13"/>
          <p:cNvSpPr txBox="1"/>
          <p:nvPr/>
        </p:nvSpPr>
        <p:spPr>
          <a:xfrm>
            <a:off x="265090" y="375019"/>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DONE-IN-A-DAY</a:t>
            </a:r>
          </a:p>
        </p:txBody>
      </p:sp>
    </p:spTree>
    <p:extLst>
      <p:ext uri="{BB962C8B-B14F-4D97-AF65-F5344CB8AC3E}">
        <p14:creationId xmlns:p14="http://schemas.microsoft.com/office/powerpoint/2010/main" val="3581225387"/>
      </p:ext>
    </p:extLst>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256807" y="1676400"/>
            <a:ext cx="8630385" cy="3739485"/>
          </a:xfrm>
          <a:prstGeom prst="rect">
            <a:avLst/>
          </a:prstGeom>
          <a:noFill/>
          <a:ln w="9525">
            <a:noFill/>
            <a:miter lim="800000"/>
            <a:headEnd/>
            <a:tailEnd/>
          </a:ln>
        </p:spPr>
        <p:txBody>
          <a:bodyPr wrap="square">
            <a:spAutoFit/>
          </a:bodyPr>
          <a:lstStyle/>
          <a:p>
            <a:pPr>
              <a:spcBef>
                <a:spcPct val="50000"/>
              </a:spcBef>
              <a:defRPr/>
            </a:pPr>
            <a:r>
              <a:rPr lang="en-US" sz="2400" b="1" dirty="0">
                <a:latin typeface="Book Antiqua" panose="02040602050305030304" pitchFamily="18" charset="0"/>
              </a:rPr>
              <a:t>Examples of Placements</a:t>
            </a:r>
          </a:p>
          <a:p>
            <a:pPr marL="800100" lvl="1" indent="-342900">
              <a:spcBef>
                <a:spcPct val="50000"/>
              </a:spcBef>
              <a:buFont typeface="Arial" panose="020B0604020202020204" pitchFamily="34" charset="0"/>
              <a:buChar char="•"/>
              <a:defRPr/>
            </a:pPr>
            <a:r>
              <a:rPr lang="en-US" sz="2400" dirty="0">
                <a:latin typeface="Book Antiqua" panose="02040602050305030304" pitchFamily="18" charset="0"/>
              </a:rPr>
              <a:t>Holiday Party and Gift Donation Programs</a:t>
            </a:r>
          </a:p>
          <a:p>
            <a:pPr marL="800100" lvl="1" indent="-342900">
              <a:spcBef>
                <a:spcPct val="50000"/>
              </a:spcBef>
              <a:buFont typeface="Arial" panose="020B0604020202020204" pitchFamily="34" charset="0"/>
              <a:buChar char="•"/>
              <a:defRPr/>
            </a:pPr>
            <a:r>
              <a:rPr lang="en-US" sz="2400" dirty="0">
                <a:latin typeface="Book Antiqua" panose="02040602050305030304" pitchFamily="18" charset="0"/>
              </a:rPr>
              <a:t>Food Bank Distribution</a:t>
            </a:r>
          </a:p>
          <a:p>
            <a:pPr marL="800100" lvl="1" indent="-342900">
              <a:spcBef>
                <a:spcPct val="50000"/>
              </a:spcBef>
              <a:buFont typeface="Arial" panose="020B0604020202020204" pitchFamily="34" charset="0"/>
              <a:buChar char="•"/>
              <a:defRPr/>
            </a:pPr>
            <a:r>
              <a:rPr lang="en-US" sz="2400" dirty="0">
                <a:latin typeface="Book Antiqua" panose="02040602050305030304" pitchFamily="18" charset="0"/>
              </a:rPr>
              <a:t>Children Shoe Collection and Delivery</a:t>
            </a:r>
          </a:p>
          <a:p>
            <a:pPr marL="800100" lvl="1" indent="-342900">
              <a:spcBef>
                <a:spcPct val="50000"/>
              </a:spcBef>
              <a:buFont typeface="Arial" panose="020B0604020202020204" pitchFamily="34" charset="0"/>
              <a:buChar char="•"/>
              <a:defRPr/>
            </a:pPr>
            <a:r>
              <a:rPr lang="en-US" sz="2400" dirty="0">
                <a:latin typeface="Book Antiqua" panose="02040602050305030304" pitchFamily="18" charset="0"/>
              </a:rPr>
              <a:t>10K Race Water Distribution</a:t>
            </a:r>
          </a:p>
          <a:p>
            <a:pPr marL="342900" indent="-342900">
              <a:spcBef>
                <a:spcPct val="50000"/>
              </a:spcBef>
              <a:buFont typeface="Wingdings" pitchFamily="2" charset="2"/>
              <a:buChar char="§"/>
              <a:defRPr/>
            </a:pPr>
            <a:endParaRPr lang="en-US" sz="2300" dirty="0">
              <a:latin typeface="Acclaim" pitchFamily="2" charset="0"/>
            </a:endParaRPr>
          </a:p>
          <a:p>
            <a:pPr marL="342900" indent="-342900">
              <a:spcBef>
                <a:spcPct val="50000"/>
              </a:spcBef>
              <a:buFont typeface="Wingdings" pitchFamily="2" charset="2"/>
              <a:buChar char="§"/>
              <a:defRPr/>
            </a:pPr>
            <a:endParaRPr lang="en-US" sz="2300" dirty="0">
              <a:latin typeface="Acclaim" pitchFamily="2" charset="0"/>
            </a:endParaRPr>
          </a:p>
        </p:txBody>
      </p:sp>
      <p:sp>
        <p:nvSpPr>
          <p:cNvPr id="14" name="TextBox 13"/>
          <p:cNvSpPr txBox="1"/>
          <p:nvPr/>
        </p:nvSpPr>
        <p:spPr>
          <a:xfrm>
            <a:off x="256807"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DONE-IN-A-DAY</a:t>
            </a:r>
          </a:p>
        </p:txBody>
      </p:sp>
    </p:spTree>
    <p:extLst>
      <p:ext uri="{BB962C8B-B14F-4D97-AF65-F5344CB8AC3E}">
        <p14:creationId xmlns:p14="http://schemas.microsoft.com/office/powerpoint/2010/main" val="1644768977"/>
      </p:ext>
    </p:extLst>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94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 Box 8"/>
          <p:cNvSpPr txBox="1">
            <a:spLocks noChangeArrowheads="1"/>
          </p:cNvSpPr>
          <p:nvPr/>
        </p:nvSpPr>
        <p:spPr bwMode="auto">
          <a:xfrm>
            <a:off x="293297" y="1295400"/>
            <a:ext cx="8630385" cy="5770811"/>
          </a:xfrm>
          <a:prstGeom prst="rect">
            <a:avLst/>
          </a:prstGeom>
          <a:noFill/>
          <a:ln w="9525">
            <a:noFill/>
            <a:miter lim="800000"/>
            <a:headEnd/>
            <a:tailEnd/>
          </a:ln>
        </p:spPr>
        <p:txBody>
          <a:bodyPr wrap="square">
            <a:spAutoFit/>
          </a:bodyPr>
          <a:lstStyle/>
          <a:p>
            <a:pPr>
              <a:spcBef>
                <a:spcPct val="50000"/>
              </a:spcBef>
              <a:defRPr/>
            </a:pPr>
            <a:r>
              <a:rPr lang="en-US" sz="2100" b="1" dirty="0">
                <a:latin typeface="Book Antiqua" panose="02040602050305030304" pitchFamily="18" charset="0"/>
              </a:rPr>
              <a:t>Four Placement Cycles</a:t>
            </a:r>
          </a:p>
          <a:p>
            <a:pPr marL="342900" indent="-342900">
              <a:spcBef>
                <a:spcPct val="50000"/>
              </a:spcBef>
              <a:buFont typeface="Arial" panose="020B0604020202020204" pitchFamily="34" charset="0"/>
              <a:buChar char="•"/>
              <a:defRPr/>
            </a:pPr>
            <a:r>
              <a:rPr lang="en-US" b="1" u="sng" dirty="0">
                <a:latin typeface="Book Antiqua" panose="02040602050305030304" pitchFamily="18" charset="0"/>
              </a:rPr>
              <a:t>Fall Cycle:</a:t>
            </a:r>
            <a:r>
              <a:rPr lang="en-US" dirty="0">
                <a:latin typeface="Book Antiqua" panose="02040602050305030304" pitchFamily="18" charset="0"/>
              </a:rPr>
              <a:t>  September 2, 2016 – December 31, 2016</a:t>
            </a:r>
          </a:p>
          <a:p>
            <a:pPr marL="800100" lvl="1" indent="-342900">
              <a:spcBef>
                <a:spcPct val="50000"/>
              </a:spcBef>
              <a:buFont typeface="Arial" panose="020B0604020202020204" pitchFamily="34" charset="0"/>
              <a:buChar char="•"/>
              <a:defRPr/>
            </a:pPr>
            <a:r>
              <a:rPr lang="en-US" b="1" dirty="0">
                <a:latin typeface="Book Antiqua" panose="02040602050305030304" pitchFamily="18" charset="0"/>
              </a:rPr>
              <a:t>Application Due: </a:t>
            </a:r>
            <a:r>
              <a:rPr lang="en-US" dirty="0">
                <a:latin typeface="Book Antiqua" panose="02040602050305030304" pitchFamily="18" charset="0"/>
              </a:rPr>
              <a:t>July 1, 2016</a:t>
            </a:r>
          </a:p>
          <a:p>
            <a:pPr marL="628650" lvl="1" indent="-171450">
              <a:spcBef>
                <a:spcPct val="50000"/>
              </a:spcBef>
              <a:buFont typeface="Arial" panose="020B0604020202020204" pitchFamily="34" charset="0"/>
              <a:buChar char="•"/>
              <a:defRPr/>
            </a:pPr>
            <a:endParaRPr lang="en-US" sz="800" dirty="0">
              <a:latin typeface="Book Antiqua" panose="02040602050305030304" pitchFamily="18" charset="0"/>
            </a:endParaRPr>
          </a:p>
          <a:p>
            <a:pPr marL="342900" indent="-342900">
              <a:spcBef>
                <a:spcPct val="50000"/>
              </a:spcBef>
              <a:buFont typeface="Arial" panose="020B0604020202020204" pitchFamily="34" charset="0"/>
              <a:buChar char="•"/>
              <a:defRPr/>
            </a:pPr>
            <a:r>
              <a:rPr lang="en-US" b="1" u="sng" dirty="0">
                <a:latin typeface="Book Antiqua" panose="02040602050305030304" pitchFamily="18" charset="0"/>
              </a:rPr>
              <a:t>Winter Cycle</a:t>
            </a:r>
            <a:r>
              <a:rPr lang="en-US" dirty="0">
                <a:latin typeface="Book Antiqua" panose="02040602050305030304" pitchFamily="18" charset="0"/>
              </a:rPr>
              <a:t>:  January 1, 2017 – March 12, 2017</a:t>
            </a:r>
          </a:p>
          <a:p>
            <a:pPr marL="800100" lvl="1" indent="-342900">
              <a:spcBef>
                <a:spcPct val="50000"/>
              </a:spcBef>
              <a:buFont typeface="Arial" panose="020B0604020202020204" pitchFamily="34" charset="0"/>
              <a:buChar char="•"/>
              <a:defRPr/>
            </a:pPr>
            <a:r>
              <a:rPr lang="en-US" b="1" dirty="0">
                <a:latin typeface="Book Antiqua" panose="02040602050305030304" pitchFamily="18" charset="0"/>
              </a:rPr>
              <a:t>Application Due: </a:t>
            </a:r>
            <a:r>
              <a:rPr lang="en-US" dirty="0">
                <a:latin typeface="Book Antiqua" panose="02040602050305030304" pitchFamily="18" charset="0"/>
              </a:rPr>
              <a:t>September 2, 2016</a:t>
            </a:r>
          </a:p>
          <a:p>
            <a:pPr marL="628650" lvl="1" indent="-171450">
              <a:spcBef>
                <a:spcPct val="50000"/>
              </a:spcBef>
              <a:buFont typeface="Arial" panose="020B0604020202020204" pitchFamily="34" charset="0"/>
              <a:buChar char="•"/>
              <a:defRPr/>
            </a:pPr>
            <a:endParaRPr lang="en-US" sz="800" dirty="0">
              <a:latin typeface="Book Antiqua" panose="02040602050305030304" pitchFamily="18" charset="0"/>
            </a:endParaRPr>
          </a:p>
          <a:p>
            <a:pPr marL="342900" indent="-342900">
              <a:spcBef>
                <a:spcPct val="50000"/>
              </a:spcBef>
              <a:buFont typeface="Arial" panose="020B0604020202020204" pitchFamily="34" charset="0"/>
              <a:buChar char="•"/>
              <a:defRPr/>
            </a:pPr>
            <a:r>
              <a:rPr lang="en-US" b="1" u="sng" dirty="0">
                <a:latin typeface="Book Antiqua" panose="02040602050305030304" pitchFamily="18" charset="0"/>
              </a:rPr>
              <a:t>Spring Cycle</a:t>
            </a:r>
            <a:r>
              <a:rPr lang="en-US" dirty="0">
                <a:latin typeface="Book Antiqua" panose="02040602050305030304" pitchFamily="18" charset="0"/>
              </a:rPr>
              <a:t>:  March 13, 2017 – May 31, 2017                           </a:t>
            </a:r>
          </a:p>
          <a:p>
            <a:pPr marL="800100" lvl="1" indent="-342900">
              <a:spcBef>
                <a:spcPct val="50000"/>
              </a:spcBef>
              <a:buFont typeface="Arial" panose="020B0604020202020204" pitchFamily="34" charset="0"/>
              <a:buChar char="•"/>
              <a:defRPr/>
            </a:pPr>
            <a:r>
              <a:rPr lang="en-US" b="1" dirty="0">
                <a:latin typeface="Book Antiqua" panose="02040602050305030304" pitchFamily="18" charset="0"/>
              </a:rPr>
              <a:t>Application Due: </a:t>
            </a:r>
            <a:r>
              <a:rPr lang="en-US" dirty="0">
                <a:latin typeface="Book Antiqua" panose="02040602050305030304" pitchFamily="18" charset="0"/>
              </a:rPr>
              <a:t>December 30, 2016</a:t>
            </a:r>
          </a:p>
          <a:p>
            <a:pPr marL="628650" lvl="1" indent="-171450">
              <a:spcBef>
                <a:spcPct val="50000"/>
              </a:spcBef>
              <a:buFont typeface="Arial" panose="020B0604020202020204" pitchFamily="34" charset="0"/>
              <a:buChar char="•"/>
              <a:defRPr/>
            </a:pPr>
            <a:endParaRPr lang="en-US" sz="800" dirty="0">
              <a:latin typeface="Book Antiqua" panose="02040602050305030304" pitchFamily="18" charset="0"/>
            </a:endParaRPr>
          </a:p>
          <a:p>
            <a:pPr marL="342900" indent="-342900">
              <a:spcBef>
                <a:spcPct val="50000"/>
              </a:spcBef>
              <a:buFont typeface="Arial" panose="020B0604020202020204" pitchFamily="34" charset="0"/>
              <a:buChar char="•"/>
              <a:defRPr/>
            </a:pPr>
            <a:r>
              <a:rPr lang="en-US" b="1" u="sng" dirty="0">
                <a:latin typeface="Book Antiqua" panose="02040602050305030304" pitchFamily="18" charset="0"/>
              </a:rPr>
              <a:t>Summer Cycle</a:t>
            </a:r>
            <a:r>
              <a:rPr lang="en-US" dirty="0">
                <a:latin typeface="Book Antiqua" panose="02040602050305030304" pitchFamily="18" charset="0"/>
              </a:rPr>
              <a:t>:  June 1, 2017 – August 31, 2017                        </a:t>
            </a:r>
          </a:p>
          <a:p>
            <a:pPr marL="800100" lvl="1" indent="-342900">
              <a:spcBef>
                <a:spcPct val="50000"/>
              </a:spcBef>
              <a:buFont typeface="Arial" panose="020B0604020202020204" pitchFamily="34" charset="0"/>
              <a:buChar char="•"/>
              <a:defRPr/>
            </a:pPr>
            <a:r>
              <a:rPr lang="en-US" b="1" dirty="0">
                <a:latin typeface="Book Antiqua" panose="02040602050305030304" pitchFamily="18" charset="0"/>
              </a:rPr>
              <a:t>Application Due: </a:t>
            </a:r>
            <a:r>
              <a:rPr lang="en-US" dirty="0">
                <a:latin typeface="Book Antiqua" panose="02040602050305030304" pitchFamily="18" charset="0"/>
              </a:rPr>
              <a:t>March 17, 2017</a:t>
            </a:r>
          </a:p>
          <a:p>
            <a:pPr lvl="1">
              <a:spcBef>
                <a:spcPct val="50000"/>
              </a:spcBef>
              <a:defRPr/>
            </a:pPr>
            <a:endParaRPr lang="en-US" sz="800" dirty="0">
              <a:latin typeface="Book Antiqua" panose="02040602050305030304" pitchFamily="18" charset="0"/>
            </a:endParaRPr>
          </a:p>
          <a:p>
            <a:pPr algn="ctr">
              <a:spcBef>
                <a:spcPct val="50000"/>
              </a:spcBef>
              <a:defRPr/>
            </a:pPr>
            <a:r>
              <a:rPr lang="en-US" dirty="0">
                <a:latin typeface="Book Antiqua" panose="02040602050305030304" pitchFamily="18" charset="0"/>
              </a:rPr>
              <a:t>Submit application using the form on our website.    </a:t>
            </a:r>
            <a:r>
              <a:rPr lang="en-US" dirty="0">
                <a:latin typeface="Book Antiqua" panose="02040602050305030304" pitchFamily="18" charset="0"/>
                <a:hlinkClick r:id="rId3"/>
              </a:rPr>
              <a:t>www.jlaustin.org</a:t>
            </a:r>
            <a:endParaRPr lang="en-US" dirty="0">
              <a:latin typeface="Book Antiqua" panose="02040602050305030304" pitchFamily="18" charset="0"/>
            </a:endParaRPr>
          </a:p>
          <a:p>
            <a:pPr algn="ctr">
              <a:spcBef>
                <a:spcPct val="50000"/>
              </a:spcBef>
              <a:defRPr/>
            </a:pPr>
            <a:r>
              <a:rPr lang="en-US" dirty="0">
                <a:latin typeface="Book Antiqua" panose="02040602050305030304" pitchFamily="18" charset="0"/>
              </a:rPr>
              <a:t>For Questions, please contact Robin Burch at </a:t>
            </a:r>
            <a:r>
              <a:rPr lang="en-US" dirty="0">
                <a:latin typeface="Book Antiqua" panose="02040602050305030304" pitchFamily="18" charset="0"/>
                <a:hlinkClick r:id="rId4"/>
              </a:rPr>
              <a:t>diadchair@jlaustin.org</a:t>
            </a:r>
            <a:endParaRPr lang="en-US" dirty="0">
              <a:latin typeface="Book Antiqua" panose="02040602050305030304" pitchFamily="18" charset="0"/>
            </a:endParaRPr>
          </a:p>
          <a:p>
            <a:pPr marL="342900" indent="-342900">
              <a:spcBef>
                <a:spcPct val="50000"/>
              </a:spcBef>
              <a:buFont typeface="Wingdings" pitchFamily="2" charset="2"/>
              <a:buChar char="§"/>
              <a:defRPr/>
            </a:pPr>
            <a:endParaRPr lang="en-US" sz="2000" dirty="0">
              <a:latin typeface="Book Antiqua" panose="02040602050305030304" pitchFamily="18" charset="0"/>
            </a:endParaRPr>
          </a:p>
        </p:txBody>
      </p:sp>
      <p:sp>
        <p:nvSpPr>
          <p:cNvPr id="14" name="TextBox 13"/>
          <p:cNvSpPr txBox="1"/>
          <p:nvPr/>
        </p:nvSpPr>
        <p:spPr>
          <a:xfrm>
            <a:off x="301580" y="329625"/>
            <a:ext cx="8613820" cy="461665"/>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defRPr/>
            </a:pPr>
            <a:r>
              <a:rPr lang="en-US" sz="2400" cap="all" dirty="0">
                <a:solidFill>
                  <a:schemeClr val="bg1"/>
                </a:solidFill>
                <a:latin typeface="Book Antiqua" panose="02040602050305030304" pitchFamily="18" charset="0"/>
              </a:rPr>
              <a:t>DONE-IN-A-DAY – Placement Cycles</a:t>
            </a:r>
          </a:p>
        </p:txBody>
      </p:sp>
    </p:spTree>
    <p:extLst>
      <p:ext uri="{BB962C8B-B14F-4D97-AF65-F5344CB8AC3E}">
        <p14:creationId xmlns:p14="http://schemas.microsoft.com/office/powerpoint/2010/main" val="2059435470"/>
      </p:ext>
    </p:extLst>
  </p:cSld>
  <p:clrMapOvr>
    <a:masterClrMapping/>
  </p:clrMapOvr>
  <p:transition>
    <p:wipe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5191</TotalTime>
  <Words>1706</Words>
  <Application>Microsoft Office PowerPoint</Application>
  <PresentationFormat>On-screen Show (4:3)</PresentationFormat>
  <Paragraphs>272</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Acclaim</vt:lpstr>
      <vt:lpstr>AcclaimExtrabold</vt:lpstr>
      <vt:lpstr>Arial</vt:lpstr>
      <vt:lpstr>Book Antiqua</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doris</dc:creator>
  <cp:lastModifiedBy>Lisa Allen</cp:lastModifiedBy>
  <cp:revision>355</cp:revision>
  <dcterms:created xsi:type="dcterms:W3CDTF">2010-08-04T12:43:14Z</dcterms:created>
  <dcterms:modified xsi:type="dcterms:W3CDTF">2017-07-20T14:17:10Z</dcterms:modified>
</cp:coreProperties>
</file>